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280" r:id="rId4"/>
    <p:sldId id="312" r:id="rId5"/>
    <p:sldId id="281" r:id="rId6"/>
    <p:sldId id="282" r:id="rId7"/>
    <p:sldId id="259"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60" r:id="rId23"/>
    <p:sldId id="258" r:id="rId24"/>
    <p:sldId id="262" r:id="rId25"/>
    <p:sldId id="311" r:id="rId26"/>
    <p:sldId id="297" r:id="rId27"/>
    <p:sldId id="298" r:id="rId28"/>
    <p:sldId id="299" r:id="rId29"/>
    <p:sldId id="300" r:id="rId30"/>
    <p:sldId id="264" r:id="rId31"/>
    <p:sldId id="265" r:id="rId32"/>
    <p:sldId id="266" r:id="rId33"/>
    <p:sldId id="267" r:id="rId34"/>
    <p:sldId id="268" r:id="rId35"/>
    <p:sldId id="269" r:id="rId36"/>
    <p:sldId id="270" r:id="rId37"/>
    <p:sldId id="271" r:id="rId38"/>
    <p:sldId id="272" r:id="rId39"/>
    <p:sldId id="273" r:id="rId40"/>
    <p:sldId id="274" r:id="rId41"/>
    <p:sldId id="279" r:id="rId42"/>
    <p:sldId id="261" r:id="rId43"/>
    <p:sldId id="276" r:id="rId44"/>
    <p:sldId id="277" r:id="rId45"/>
    <p:sldId id="301" r:id="rId46"/>
    <p:sldId id="302" r:id="rId47"/>
    <p:sldId id="303" r:id="rId48"/>
    <p:sldId id="304" r:id="rId49"/>
    <p:sldId id="305" r:id="rId50"/>
    <p:sldId id="306" r:id="rId51"/>
    <p:sldId id="307" r:id="rId52"/>
    <p:sldId id="308" r:id="rId53"/>
    <p:sldId id="309" r:id="rId54"/>
    <p:sldId id="310" r:id="rId55"/>
    <p:sldId id="278"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5"/>
    <p:restoredTop sz="91429"/>
  </p:normalViewPr>
  <p:slideViewPr>
    <p:cSldViewPr snapToGrid="0" snapToObjects="1">
      <p:cViewPr varScale="1">
        <p:scale>
          <a:sx n="87" d="100"/>
          <a:sy n="87" d="100"/>
        </p:scale>
        <p:origin x="1016"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AF776-BD74-F04F-A640-9AA0C5B390FD}" type="datetimeFigureOut">
              <a:rPr lang="it-IT" smtClean="0"/>
              <a:t>24/01/18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CFDCA1-AE33-2542-8B4E-6D483A097A3D}" type="slidenum">
              <a:rPr lang="it-IT" smtClean="0"/>
              <a:t>‹n.›</a:t>
            </a:fld>
            <a:endParaRPr lang="it-IT"/>
          </a:p>
        </p:txBody>
      </p:sp>
    </p:spTree>
    <p:extLst>
      <p:ext uri="{BB962C8B-B14F-4D97-AF65-F5344CB8AC3E}">
        <p14:creationId xmlns:p14="http://schemas.microsoft.com/office/powerpoint/2010/main" val="178977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1CFDCA1-AE33-2542-8B4E-6D483A097A3D}" type="slidenum">
              <a:rPr lang="it-IT" smtClean="0"/>
              <a:t>24</a:t>
            </a:fld>
            <a:endParaRPr lang="it-IT"/>
          </a:p>
        </p:txBody>
      </p:sp>
    </p:spTree>
    <p:extLst>
      <p:ext uri="{BB962C8B-B14F-4D97-AF65-F5344CB8AC3E}">
        <p14:creationId xmlns:p14="http://schemas.microsoft.com/office/powerpoint/2010/main" val="101965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smtClean="0"/>
              <a:t>Fare clic per modificare lo stile del titolo dello schema</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smtClean="0"/>
              <a:t>Fare clic per modificare lo stile del titolo dello schema</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446C117F-5CCF-4837-BE5F-2B92066CAFAF}"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smtClean="0"/>
              <a:t>Fare clic per modificare lo stile del titolo dello schema</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84EB90BD-B6CE-46B7-997F-7313B992CCDC}"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smtClean="0"/>
              <a:t>Fare clic per modificare lo stile del titolo dello schema</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CDB9D11F-B188-461D-B23F-39381795C052}"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smtClean="0"/>
              <a:t>Fare clic per modificare lo stile del titolo dello schema</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52E6D8D9-55A2-4063-B0F3-121F44549695}"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smtClean="0"/>
              <a:t>Fare clic per modificare lo stile del titolo dello schema</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3" name="Date Placeholder 2"/>
          <p:cNvSpPr>
            <a:spLocks noGrp="1"/>
          </p:cNvSpPr>
          <p:nvPr>
            <p:ph type="dt" sz="half" idx="10"/>
          </p:nvPr>
        </p:nvSpPr>
        <p:spPr/>
        <p:txBody>
          <a:bodyPr/>
          <a:lstStyle/>
          <a:p>
            <a:fld id="{D4B24536-994D-4021-A283-9F449C0DB509}" type="datetimeFigureOut">
              <a:rPr lang="en-US" dirty="0"/>
              <a:t>1/24/18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smtClean="0"/>
              <a:t>Fare clic per modificare lo stile del titolo dello schema</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Trascinare l'immagine su un segnaposto o fare clic sull'icona per aggiungerla</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Trascinare l'immagine su un segnaposto o fare clic sull'icona per aggiungerla</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Trascinare l'immagine su un segnaposto o fare clic sull'icona per aggiungerla</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3" name="Date Placeholder 2"/>
          <p:cNvSpPr>
            <a:spLocks noGrp="1"/>
          </p:cNvSpPr>
          <p:nvPr>
            <p:ph type="dt" sz="half" idx="10"/>
          </p:nvPr>
        </p:nvSpPr>
        <p:spPr/>
        <p:txBody>
          <a:bodyPr/>
          <a:lstStyle/>
          <a:p>
            <a:fld id="{3CBBBB78-C96F-47B7-AB17-D852CA960AC9}" type="datetimeFigureOut">
              <a:rPr lang="en-US" dirty="0"/>
              <a:t>1/24/18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smtClean="0"/>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smtClean="0"/>
              <a:t>Fare clic per modificare lo stile del titolo dello schema</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1/24/18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smtClean="0"/>
              <a:t>Fare clic per modificare lo stile del titolo dello schema</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30578ACC-22D6-47C1-A373-4FD133E34F3C}" type="datetimeFigureOut">
              <a:rPr lang="en-US" dirty="0"/>
              <a:t>1/24/18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 dello schema</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smtClean="0"/>
              <a:t>Fare clic per modificare lo stile del titolo dello schema</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1/24/18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 dello schema</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1/24/18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1/24/18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smtClean="0"/>
              <a:t>Fare clic per modificare lo stile del titolo dello schema</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E331444B-B92B-4E27-8C94-BB93EAF5CB18}"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smtClean="0"/>
              <a:t>Fare clic per modificare lo stile del titolo dello schema</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363EFA5E-FA76-400D-B3DC-F0BA90E6D107}" type="datetimeFigureOut">
              <a:rPr lang="en-US" dirty="0"/>
              <a:t>1/24/18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smtClean="0"/>
              <a:t>Fare clic per modificare lo stile del titolo dello schema</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1/24/18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4" Type="http://schemas.openxmlformats.org/officeDocument/2006/relationships/slide" Target="slide37.xml"/><Relationship Id="rId5" Type="http://schemas.openxmlformats.org/officeDocument/2006/relationships/slide" Target="slide42.xml"/><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slide" Target="slide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2.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slide" Target="slid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tiff"/></Relationships>
</file>

<file path=ppt/slides/_rels/slide41.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slide" Target="slide2.xml"/><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tiff"/></Relationships>
</file>

<file path=ppt/slides/_rels/slide43.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image" Target="../media/image33.tiff"/></Relationships>
</file>

<file path=ppt/slides/_rels/slide44.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slide" Target="slide2.xml"/><Relationship Id="rId6"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image" Target="../media/image36.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slide" Target="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smtClean="0"/>
              <a:t>INTERVENTI 2018 COMUNE DI VERCELLI</a:t>
            </a:r>
            <a:endParaRPr lang="it-IT"/>
          </a:p>
        </p:txBody>
      </p:sp>
    </p:spTree>
    <p:extLst>
      <p:ext uri="{BB962C8B-B14F-4D97-AF65-F5344CB8AC3E}">
        <p14:creationId xmlns:p14="http://schemas.microsoft.com/office/powerpoint/2010/main" val="2032045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3073" name="Picture 1" descr="age10image45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7282" y="2273738"/>
            <a:ext cx="4800418"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ge10image46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815" y="1463262"/>
            <a:ext cx="5922886" cy="444037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80321" y="5934670"/>
            <a:ext cx="11064989" cy="646331"/>
          </a:xfrm>
          <a:prstGeom prst="rect">
            <a:avLst/>
          </a:prstGeom>
        </p:spPr>
        <p:txBody>
          <a:bodyPr wrap="square">
            <a:spAutoFit/>
          </a:bodyPr>
          <a:lstStyle/>
          <a:p>
            <a:r>
              <a:rPr lang="it-IT" dirty="0">
                <a:latin typeface="Times,Italic" charset="0"/>
              </a:rPr>
              <a:t>Particolare a livello delle caditoie, si notano </a:t>
            </a:r>
            <a:r>
              <a:rPr lang="it-IT" dirty="0" err="1">
                <a:latin typeface="Times,Italic" charset="0"/>
              </a:rPr>
              <a:t>gia</a:t>
            </a:r>
            <a:r>
              <a:rPr lang="it-IT" dirty="0">
                <a:latin typeface="Times,Italic" charset="0"/>
              </a:rPr>
              <a:t>̀ evidenti segni di degrado, tra cui le colature di cemento e la disgregazione dei laterizi che in alcuni punti ha provocato la mancanza dell’elemento </a:t>
            </a:r>
            <a:endParaRPr lang="it-IT" dirty="0"/>
          </a:p>
        </p:txBody>
      </p:sp>
    </p:spTree>
    <p:extLst>
      <p:ext uri="{BB962C8B-B14F-4D97-AF65-F5344CB8AC3E}">
        <p14:creationId xmlns:p14="http://schemas.microsoft.com/office/powerpoint/2010/main" val="19971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4097" name="Picture 1" descr="age11image4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3" y="1961710"/>
            <a:ext cx="5423338" cy="40658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ge11image508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19485" y="2103599"/>
            <a:ext cx="5041392" cy="355396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19485" y="5927000"/>
            <a:ext cx="6096000" cy="646331"/>
          </a:xfrm>
          <a:prstGeom prst="rect">
            <a:avLst/>
          </a:prstGeom>
        </p:spPr>
        <p:txBody>
          <a:bodyPr>
            <a:spAutoFit/>
          </a:bodyPr>
          <a:lstStyle/>
          <a:p>
            <a:r>
              <a:rPr lang="it-IT" dirty="0">
                <a:latin typeface="Times,Italic" charset="0"/>
              </a:rPr>
              <a:t>Particolare delle merlature, il degrado </a:t>
            </a:r>
            <a:r>
              <a:rPr lang="it-IT" dirty="0" err="1">
                <a:latin typeface="Times,Italic" charset="0"/>
              </a:rPr>
              <a:t>piu</a:t>
            </a:r>
            <a:r>
              <a:rPr lang="it-IT" dirty="0">
                <a:latin typeface="Times,Italic" charset="0"/>
              </a:rPr>
              <a:t>̀ evidente è la polverizzazione dei giunti di malta. </a:t>
            </a:r>
            <a:endParaRPr lang="it-IT" dirty="0"/>
          </a:p>
        </p:txBody>
      </p:sp>
      <p:sp>
        <p:nvSpPr>
          <p:cNvPr id="5" name="Rettangolo 4"/>
          <p:cNvSpPr/>
          <p:nvPr/>
        </p:nvSpPr>
        <p:spPr>
          <a:xfrm>
            <a:off x="63913" y="6155118"/>
            <a:ext cx="6096000" cy="646331"/>
          </a:xfrm>
          <a:prstGeom prst="rect">
            <a:avLst/>
          </a:prstGeom>
        </p:spPr>
        <p:txBody>
          <a:bodyPr>
            <a:spAutoFit/>
          </a:bodyPr>
          <a:lstStyle/>
          <a:p>
            <a:r>
              <a:rPr lang="it-IT" dirty="0">
                <a:latin typeface="Times,Italic" charset="0"/>
              </a:rPr>
              <a:t>Le ogive del livello n. 7 sono in parte tamponate, il degrado </a:t>
            </a:r>
            <a:r>
              <a:rPr lang="it-IT" dirty="0" err="1">
                <a:latin typeface="Times,Italic" charset="0"/>
              </a:rPr>
              <a:t>piu</a:t>
            </a:r>
            <a:r>
              <a:rPr lang="it-IT" dirty="0">
                <a:latin typeface="Times,Italic" charset="0"/>
              </a:rPr>
              <a:t>̀ evidente è la polverizzazione dei giunti di malta. </a:t>
            </a:r>
            <a:endParaRPr lang="it-IT" dirty="0"/>
          </a:p>
        </p:txBody>
      </p:sp>
    </p:spTree>
    <p:extLst>
      <p:ext uri="{BB962C8B-B14F-4D97-AF65-F5344CB8AC3E}">
        <p14:creationId xmlns:p14="http://schemas.microsoft.com/office/powerpoint/2010/main" val="656307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5121" name="Picture 1" descr="age12image14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9530" y="2131848"/>
            <a:ext cx="4800418" cy="3598863"/>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49530" y="5843727"/>
            <a:ext cx="5083443" cy="369332"/>
          </a:xfrm>
          <a:prstGeom prst="rect">
            <a:avLst/>
          </a:prstGeom>
        </p:spPr>
        <p:txBody>
          <a:bodyPr wrap="none">
            <a:spAutoFit/>
          </a:bodyPr>
          <a:lstStyle/>
          <a:p>
            <a:r>
              <a:rPr lang="it-IT">
                <a:latin typeface="Times,Italic" charset="0"/>
              </a:rPr>
              <a:t>Nella parte sommitale è presente anche vegetazione. </a:t>
            </a:r>
            <a:endParaRPr lang="it-IT"/>
          </a:p>
        </p:txBody>
      </p:sp>
      <p:pic>
        <p:nvPicPr>
          <p:cNvPr id="5122" name="Picture 2" descr="age13image3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3880" y="0"/>
            <a:ext cx="4386078" cy="591351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6264165" y="6020412"/>
            <a:ext cx="6096000" cy="646331"/>
          </a:xfrm>
          <a:prstGeom prst="rect">
            <a:avLst/>
          </a:prstGeom>
        </p:spPr>
        <p:txBody>
          <a:bodyPr>
            <a:spAutoFit/>
          </a:bodyPr>
          <a:lstStyle/>
          <a:p>
            <a:r>
              <a:rPr lang="it-IT">
                <a:latin typeface="Times,Italic" charset="0"/>
              </a:rPr>
              <a:t>Prospetto nord-est, la torre è cinta da una mantovana para sassi che raccoglie tutto il materiale che si stacca dalla stessa. </a:t>
            </a:r>
            <a:endParaRPr lang="it-IT"/>
          </a:p>
        </p:txBody>
      </p:sp>
    </p:spTree>
    <p:extLst>
      <p:ext uri="{BB962C8B-B14F-4D97-AF65-F5344CB8AC3E}">
        <p14:creationId xmlns:p14="http://schemas.microsoft.com/office/powerpoint/2010/main" val="549335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6146" name="Picture 2" descr="age17image39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3088" y="1919944"/>
            <a:ext cx="2882884" cy="387289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152400" y="5878619"/>
            <a:ext cx="6096000" cy="923330"/>
          </a:xfrm>
          <a:prstGeom prst="rect">
            <a:avLst/>
          </a:prstGeom>
        </p:spPr>
        <p:txBody>
          <a:bodyPr>
            <a:spAutoFit/>
          </a:bodyPr>
          <a:lstStyle/>
          <a:p>
            <a:r>
              <a:rPr lang="it-IT" dirty="0">
                <a:latin typeface="Times,Italic" charset="0"/>
              </a:rPr>
              <a:t>Prospetto sud-ovest, particolare delle cornici in cotto delle finestre. La foto è stata scattata da uno dei ballatoi del palazzo accanto. </a:t>
            </a:r>
            <a:endParaRPr lang="it-IT" dirty="0"/>
          </a:p>
        </p:txBody>
      </p:sp>
      <p:pic>
        <p:nvPicPr>
          <p:cNvPr id="6147" name="Picture 3" descr="age19image1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589" y="36051"/>
            <a:ext cx="4744725" cy="632821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6460944" y="6387041"/>
            <a:ext cx="5731056" cy="369332"/>
          </a:xfrm>
          <a:prstGeom prst="rect">
            <a:avLst/>
          </a:prstGeom>
        </p:spPr>
        <p:txBody>
          <a:bodyPr wrap="none">
            <a:spAutoFit/>
          </a:bodyPr>
          <a:lstStyle/>
          <a:p>
            <a:r>
              <a:rPr lang="it-IT" dirty="0">
                <a:latin typeface="Times,Italic" charset="0"/>
              </a:rPr>
              <a:t>Livello 06, i davanzali delle ogive sono in pianelle di cotto. </a:t>
            </a:r>
            <a:endParaRPr lang="it-IT" dirty="0"/>
          </a:p>
        </p:txBody>
      </p:sp>
    </p:spTree>
    <p:extLst>
      <p:ext uri="{BB962C8B-B14F-4D97-AF65-F5344CB8AC3E}">
        <p14:creationId xmlns:p14="http://schemas.microsoft.com/office/powerpoint/2010/main" val="642222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7169" name="Picture 1" descr="age15image36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231" y="2014526"/>
            <a:ext cx="3634803" cy="484347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498428" y="3436910"/>
            <a:ext cx="6096000" cy="1200329"/>
          </a:xfrm>
          <a:prstGeom prst="rect">
            <a:avLst/>
          </a:prstGeom>
        </p:spPr>
        <p:txBody>
          <a:bodyPr>
            <a:spAutoFit/>
          </a:bodyPr>
          <a:lstStyle/>
          <a:p>
            <a:r>
              <a:rPr lang="it-IT" sz="2400" b="1" dirty="0">
                <a:latin typeface="Times,Italic" charset="0"/>
              </a:rPr>
              <a:t>Prospetto nord-ovest, parte </a:t>
            </a:r>
            <a:r>
              <a:rPr lang="it-IT" sz="2400" b="1" dirty="0" err="1">
                <a:latin typeface="Times,Italic" charset="0"/>
              </a:rPr>
              <a:t>basamentale</a:t>
            </a:r>
            <a:r>
              <a:rPr lang="it-IT" sz="2400" b="1" dirty="0">
                <a:latin typeface="Times,Italic" charset="0"/>
              </a:rPr>
              <a:t>. Il servizio igienico è una superfetazione che deve essere rimossa. </a:t>
            </a:r>
            <a:endParaRPr lang="it-IT" sz="2400" b="1" dirty="0"/>
          </a:p>
        </p:txBody>
      </p:sp>
    </p:spTree>
    <p:extLst>
      <p:ext uri="{BB962C8B-B14F-4D97-AF65-F5344CB8AC3E}">
        <p14:creationId xmlns:p14="http://schemas.microsoft.com/office/powerpoint/2010/main" val="575621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a:xfrm>
            <a:off x="236483" y="2017986"/>
            <a:ext cx="10057699" cy="3918203"/>
          </a:xfrm>
        </p:spPr>
        <p:txBody>
          <a:bodyPr>
            <a:normAutofit/>
          </a:bodyPr>
          <a:lstStyle/>
          <a:p>
            <a:r>
              <a:rPr lang="it-IT" dirty="0"/>
              <a:t>Nel </a:t>
            </a:r>
            <a:r>
              <a:rPr lang="it-IT" dirty="0" smtClean="0"/>
              <a:t>restauro </a:t>
            </a:r>
            <a:r>
              <a:rPr lang="it-IT" dirty="0"/>
              <a:t>della torre, gli interventi da operare si compendiano in: </a:t>
            </a:r>
          </a:p>
          <a:p>
            <a:r>
              <a:rPr lang="it-IT" dirty="0"/>
              <a:t>1)  demolizione della superfetazione (servizio igienico) realizzata contro il muro della torre, rimozione e smaltimento dei tubi in eternit che ne costituiscono lo scarico. </a:t>
            </a:r>
            <a:r>
              <a:rPr lang="it-IT" dirty="0" smtClean="0"/>
              <a:t>Dovrà̀ </a:t>
            </a:r>
            <a:r>
              <a:rPr lang="it-IT" dirty="0"/>
              <a:t>inoltre essere arretrato il ballatoio fino all’accesso alla scala, in modo da lasciare libero il prospetto della torre da </a:t>
            </a:r>
            <a:r>
              <a:rPr lang="it-IT" dirty="0" smtClean="0"/>
              <a:t>ogni </a:t>
            </a:r>
            <a:r>
              <a:rPr lang="it-IT" dirty="0"/>
              <a:t>elemento improprio. </a:t>
            </a:r>
          </a:p>
          <a:p>
            <a:r>
              <a:rPr lang="it-IT" dirty="0"/>
              <a:t>2)  Rimozione della mantovana para-sassi posta a protezione dal materiale </a:t>
            </a:r>
            <a:r>
              <a:rPr lang="it-IT" dirty="0" smtClean="0"/>
              <a:t>ammalorato </a:t>
            </a:r>
            <a:r>
              <a:rPr lang="it-IT" dirty="0"/>
              <a:t>che si staccava dalla torre. </a:t>
            </a:r>
          </a:p>
          <a:p>
            <a:r>
              <a:rPr lang="it-IT" dirty="0"/>
              <a:t>3)  </a:t>
            </a:r>
            <a:r>
              <a:rPr lang="it-IT" dirty="0" smtClean="0"/>
              <a:t>Pulizia a secco dai depositi superficiali e successivo lavaggio delle superfici esterne </a:t>
            </a:r>
            <a:r>
              <a:rPr lang="it-IT" dirty="0"/>
              <a:t>della torre. </a:t>
            </a:r>
          </a:p>
          <a:p>
            <a:endParaRPr lang="it-IT" dirty="0"/>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12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320" y="705931"/>
            <a:ext cx="9613861" cy="1080938"/>
          </a:xfrm>
        </p:spPr>
        <p:txBody>
          <a:bodyPr/>
          <a:lstStyle/>
          <a:p>
            <a:r>
              <a:rPr lang="it-IT" dirty="0"/>
              <a:t>TORRE DELL’ANGELO</a:t>
            </a:r>
          </a:p>
        </p:txBody>
      </p:sp>
      <p:sp>
        <p:nvSpPr>
          <p:cNvPr id="3" name="Segnaposto contenuto 2"/>
          <p:cNvSpPr>
            <a:spLocks noGrp="1"/>
          </p:cNvSpPr>
          <p:nvPr>
            <p:ph idx="1"/>
          </p:nvPr>
        </p:nvSpPr>
        <p:spPr>
          <a:xfrm>
            <a:off x="220717" y="2065283"/>
            <a:ext cx="11477297" cy="4556234"/>
          </a:xfrm>
        </p:spPr>
        <p:txBody>
          <a:bodyPr>
            <a:normAutofit/>
          </a:bodyPr>
          <a:lstStyle/>
          <a:p>
            <a:r>
              <a:rPr lang="it-IT" dirty="0"/>
              <a:t>4)  </a:t>
            </a:r>
            <a:r>
              <a:rPr lang="it-IT" dirty="0" smtClean="0"/>
              <a:t>Rimozione meccanica delle colature di cemento</a:t>
            </a:r>
          </a:p>
          <a:p>
            <a:r>
              <a:rPr lang="it-IT" dirty="0" smtClean="0"/>
              <a:t>5</a:t>
            </a:r>
            <a:r>
              <a:rPr lang="it-IT" dirty="0"/>
              <a:t>)  Scarificatura e </a:t>
            </a:r>
            <a:r>
              <a:rPr lang="it-IT" dirty="0" err="1"/>
              <a:t>ristilatura</a:t>
            </a:r>
            <a:r>
              <a:rPr lang="it-IT" dirty="0"/>
              <a:t> dei giunti particolarmente disgregati e pulverulenti, la nuova malta </a:t>
            </a:r>
            <a:r>
              <a:rPr lang="it-IT" dirty="0" err="1"/>
              <a:t>dovra</a:t>
            </a:r>
            <a:r>
              <a:rPr lang="it-IT" dirty="0"/>
              <a:t>̀ essere a base di calce, analoga per colore e composizione a quella esistente. </a:t>
            </a:r>
          </a:p>
          <a:p>
            <a:r>
              <a:rPr lang="it-IT" dirty="0"/>
              <a:t>6)  Ricostituzione del paramento murario esterno in mattoni sostituendo i vecchi laterizi disgregati con elementi simili per tipologia, forma e colore. </a:t>
            </a:r>
            <a:endParaRPr lang="it-IT" dirty="0" smtClean="0"/>
          </a:p>
          <a:p>
            <a:r>
              <a:rPr lang="it-IT" dirty="0" smtClean="0"/>
              <a:t>7</a:t>
            </a:r>
            <a:r>
              <a:rPr lang="it-IT" dirty="0"/>
              <a:t>)  Sostituzione degli elementi in pietra fessurati che sono stati soggetti a profonda </a:t>
            </a:r>
            <a:r>
              <a:rPr lang="it-IT" dirty="0" err="1"/>
              <a:t>scagliatura</a:t>
            </a:r>
            <a:r>
              <a:rPr lang="it-IT" dirty="0"/>
              <a:t> che ne ha compromesso la consistenza. </a:t>
            </a:r>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500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a:xfrm>
            <a:off x="141891" y="2336873"/>
            <a:ext cx="11824138" cy="3599316"/>
          </a:xfrm>
        </p:spPr>
        <p:txBody>
          <a:bodyPr>
            <a:normAutofit/>
          </a:bodyPr>
          <a:lstStyle/>
          <a:p>
            <a:r>
              <a:rPr lang="it-IT" dirty="0"/>
              <a:t>Rifacimento </a:t>
            </a:r>
            <a:r>
              <a:rPr lang="it-IT" dirty="0" smtClean="0"/>
              <a:t>dell’intonaco, </a:t>
            </a:r>
            <a:r>
              <a:rPr lang="it-IT" dirty="0"/>
              <a:t>negli ambienti posti al livello n. 6 e 7. </a:t>
            </a:r>
            <a:endParaRPr lang="it-IT" dirty="0" smtClean="0"/>
          </a:p>
          <a:p>
            <a:r>
              <a:rPr lang="it-IT" dirty="0" smtClean="0"/>
              <a:t>9</a:t>
            </a:r>
            <a:r>
              <a:rPr lang="it-IT" dirty="0"/>
              <a:t>)  Ripristino delle cornici attorno alle finestre ogivali, compresa la ricostruzione dell’anima in laterizio e la realizzazione delle sagome con cui tirare l’intonaco </a:t>
            </a:r>
            <a:endParaRPr lang="it-IT" dirty="0" smtClean="0"/>
          </a:p>
          <a:p>
            <a:r>
              <a:rPr lang="it-IT" dirty="0" smtClean="0"/>
              <a:t>11)Sostituzione </a:t>
            </a:r>
            <a:r>
              <a:rPr lang="it-IT" dirty="0"/>
              <a:t>dei pluviali esistenti in </a:t>
            </a:r>
            <a:r>
              <a:rPr lang="it-IT" dirty="0" err="1"/>
              <a:t>pvc</a:t>
            </a:r>
            <a:r>
              <a:rPr lang="it-IT" dirty="0"/>
              <a:t> con nuovi pluviali in rame. Dal piano delle merlature al piano delle caditoie si dovranno ridurre le discese da quattro a due. </a:t>
            </a:r>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284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a:xfrm>
            <a:off x="346841" y="1970690"/>
            <a:ext cx="11845159" cy="4445876"/>
          </a:xfrm>
        </p:spPr>
        <p:txBody>
          <a:bodyPr>
            <a:normAutofit/>
          </a:bodyPr>
          <a:lstStyle/>
          <a:p>
            <a:r>
              <a:rPr lang="it-IT" dirty="0"/>
              <a:t>Pulizia a secco dai depositi superficiali sulle rampe di scale. </a:t>
            </a:r>
          </a:p>
          <a:p>
            <a:r>
              <a:rPr lang="it-IT" dirty="0"/>
              <a:t>2)  Revisione del primo tratto di scala, quella che sale all’interno della porzione con pianta quadrangolare, consistente nella sostituzione delle lastre in pietra fessurate e il riposizionamento dei gradini sconnessi. La revisione </a:t>
            </a:r>
            <a:r>
              <a:rPr lang="it-IT" dirty="0" err="1"/>
              <a:t>comprendera</a:t>
            </a:r>
            <a:r>
              <a:rPr lang="it-IT" dirty="0"/>
              <a:t>̀ anche i pianerottoli </a:t>
            </a:r>
            <a:endParaRPr lang="it-IT" dirty="0" smtClean="0"/>
          </a:p>
          <a:p>
            <a:r>
              <a:rPr lang="it-IT" dirty="0" smtClean="0"/>
              <a:t>4</a:t>
            </a:r>
            <a:r>
              <a:rPr lang="it-IT" dirty="0"/>
              <a:t>)  Rimozione di tutte le grate esistenti alle finestre, ad eccezione di quelle </a:t>
            </a:r>
          </a:p>
          <a:p>
            <a:r>
              <a:rPr lang="it-IT" dirty="0"/>
              <a:t>antiche, e posa di nuovi telai in acciaio (trattati con antiruggine e verniciati) fissati alla muratura con tasselli tipo </a:t>
            </a:r>
            <a:r>
              <a:rPr lang="it-IT" dirty="0" err="1"/>
              <a:t>fisher</a:t>
            </a:r>
            <a:r>
              <a:rPr lang="it-IT" dirty="0"/>
              <a:t> o </a:t>
            </a:r>
            <a:r>
              <a:rPr lang="it-IT" dirty="0" err="1"/>
              <a:t>wurth</a:t>
            </a:r>
            <a:r>
              <a:rPr lang="it-IT" dirty="0"/>
              <a:t>. </a:t>
            </a:r>
            <a:endParaRPr lang="it-IT" dirty="0" smtClean="0"/>
          </a:p>
          <a:p>
            <a:r>
              <a:rPr lang="it-IT" dirty="0" smtClean="0"/>
              <a:t>5</a:t>
            </a:r>
            <a:r>
              <a:rPr lang="it-IT" dirty="0"/>
              <a:t>)  Posa in opera di nuovi “</a:t>
            </a:r>
            <a:r>
              <a:rPr lang="it-IT" dirty="0" err="1"/>
              <a:t>barotti</a:t>
            </a:r>
            <a:r>
              <a:rPr lang="it-IT" dirty="0"/>
              <a:t>” in legno per ripristinare le alzate e le pedate dei gradini del </a:t>
            </a:r>
            <a:r>
              <a:rPr lang="it-IT" dirty="0" err="1"/>
              <a:t>virèt</a:t>
            </a:r>
            <a:r>
              <a:rPr lang="it-IT" dirty="0"/>
              <a:t>. </a:t>
            </a:r>
          </a:p>
          <a:p>
            <a:endParaRPr lang="it-IT" dirty="0"/>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5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a:xfrm>
            <a:off x="157655" y="2336873"/>
            <a:ext cx="11824138" cy="3599316"/>
          </a:xfrm>
        </p:spPr>
        <p:txBody>
          <a:bodyPr>
            <a:normAutofit/>
          </a:bodyPr>
          <a:lstStyle/>
          <a:p>
            <a:r>
              <a:rPr lang="it-IT" dirty="0"/>
              <a:t>Posa in opera di un nuovo corrimano per tutta la lunghezza delle scale </a:t>
            </a:r>
          </a:p>
          <a:p>
            <a:r>
              <a:rPr lang="it-IT" dirty="0"/>
              <a:t>all’interno della torre, e posa di un nuovo parapetto alle finestre del livello n. 7. Uno di questi parapetti, in corrispondenza dell’infisso apribile, </a:t>
            </a:r>
            <a:r>
              <a:rPr lang="it-IT" dirty="0" err="1"/>
              <a:t>dovra</a:t>
            </a:r>
            <a:r>
              <a:rPr lang="it-IT" dirty="0"/>
              <a:t>̀ essere montato su cardini. </a:t>
            </a:r>
          </a:p>
          <a:p>
            <a:r>
              <a:rPr lang="it-IT" dirty="0" smtClean="0"/>
              <a:t>8</a:t>
            </a:r>
            <a:r>
              <a:rPr lang="it-IT" dirty="0"/>
              <a:t>)  Applicazione di un trattamento antiruggine e di una vernice protettiva alla scala a chiocciola in ferro posta tra il livello 6 e 7. </a:t>
            </a:r>
          </a:p>
          <a:p>
            <a:r>
              <a:rPr lang="it-IT" dirty="0"/>
              <a:t>9)  Trattamento conservativo dei portoncini in legno </a:t>
            </a:r>
            <a:r>
              <a:rPr lang="it-IT" dirty="0" smtClean="0"/>
              <a:t>esistenti</a:t>
            </a:r>
            <a:endParaRPr lang="it-IT" dirty="0"/>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069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HOME PAGE</a:t>
            </a:r>
            <a:endParaRPr lang="it-IT" dirty="0"/>
          </a:p>
        </p:txBody>
      </p:sp>
      <p:sp>
        <p:nvSpPr>
          <p:cNvPr id="3" name="Segnaposto contenuto 2"/>
          <p:cNvSpPr>
            <a:spLocks noGrp="1"/>
          </p:cNvSpPr>
          <p:nvPr>
            <p:ph idx="1"/>
          </p:nvPr>
        </p:nvSpPr>
        <p:spPr/>
        <p:txBody>
          <a:bodyPr/>
          <a:lstStyle/>
          <a:p>
            <a:r>
              <a:rPr lang="it-IT" dirty="0">
                <a:solidFill>
                  <a:schemeClr val="accent5"/>
                </a:solidFill>
                <a:hlinkClick r:id="rId2" action="ppaction://hlinksldjump"/>
              </a:rPr>
              <a:t>TORRE DELL’ANGELO</a:t>
            </a:r>
            <a:endParaRPr lang="it-IT" dirty="0">
              <a:solidFill>
                <a:schemeClr val="accent5"/>
              </a:solidFill>
            </a:endParaRPr>
          </a:p>
        </p:txBody>
      </p:sp>
      <p:sp>
        <p:nvSpPr>
          <p:cNvPr id="4" name="Rettangolo 3"/>
          <p:cNvSpPr/>
          <p:nvPr/>
        </p:nvSpPr>
        <p:spPr>
          <a:xfrm>
            <a:off x="680321" y="2855619"/>
            <a:ext cx="6096000" cy="646331"/>
          </a:xfrm>
          <a:prstGeom prst="rect">
            <a:avLst/>
          </a:prstGeom>
        </p:spPr>
        <p:txBody>
          <a:bodyPr>
            <a:spAutoFit/>
          </a:bodyPr>
          <a:lstStyle/>
          <a:p>
            <a:r>
              <a:rPr lang="it-IT" dirty="0">
                <a:hlinkClick r:id="rId3" action="ppaction://hlinksldjump"/>
              </a:rPr>
              <a:t>MESSA IN SICUREZZA PERMANENTE DELL’AREA </a:t>
            </a:r>
            <a:br>
              <a:rPr lang="it-IT" dirty="0">
                <a:hlinkClick r:id="rId3" action="ppaction://hlinksldjump"/>
              </a:rPr>
            </a:br>
            <a:r>
              <a:rPr lang="it-IT" dirty="0">
                <a:hlinkClick r:id="rId3" action="ppaction://hlinksldjump"/>
              </a:rPr>
              <a:t>EX-INCENERITORE </a:t>
            </a:r>
            <a:endParaRPr lang="it-IT" dirty="0"/>
          </a:p>
        </p:txBody>
      </p:sp>
      <p:sp>
        <p:nvSpPr>
          <p:cNvPr id="5" name="Rettangolo 4"/>
          <p:cNvSpPr/>
          <p:nvPr/>
        </p:nvSpPr>
        <p:spPr>
          <a:xfrm>
            <a:off x="680321" y="3883041"/>
            <a:ext cx="3091041" cy="369332"/>
          </a:xfrm>
          <a:prstGeom prst="rect">
            <a:avLst/>
          </a:prstGeom>
        </p:spPr>
        <p:txBody>
          <a:bodyPr wrap="square">
            <a:spAutoFit/>
          </a:bodyPr>
          <a:lstStyle/>
          <a:p>
            <a:r>
              <a:rPr lang="it-IT" dirty="0">
                <a:hlinkClick r:id="rId4" action="ppaction://hlinksldjump"/>
              </a:rPr>
              <a:t>BOCCIOFILA BELLARIA</a:t>
            </a:r>
            <a:endParaRPr lang="it-IT" dirty="0"/>
          </a:p>
        </p:txBody>
      </p:sp>
      <p:sp>
        <p:nvSpPr>
          <p:cNvPr id="6" name="Rettangolo 5"/>
          <p:cNvSpPr/>
          <p:nvPr/>
        </p:nvSpPr>
        <p:spPr>
          <a:xfrm>
            <a:off x="680321" y="4667027"/>
            <a:ext cx="4522300" cy="369332"/>
          </a:xfrm>
          <a:prstGeom prst="rect">
            <a:avLst/>
          </a:prstGeom>
        </p:spPr>
        <p:txBody>
          <a:bodyPr wrap="square">
            <a:spAutoFit/>
          </a:bodyPr>
          <a:lstStyle/>
          <a:p>
            <a:r>
              <a:rPr lang="it-IT" dirty="0">
                <a:hlinkClick r:id="rId5" action="ppaction://hlinksldjump"/>
              </a:rPr>
              <a:t>SCUOLA DELL’INFANZIA “CONCORDIA” </a:t>
            </a:r>
            <a:endParaRPr lang="it-IT" dirty="0"/>
          </a:p>
        </p:txBody>
      </p:sp>
      <p:sp>
        <p:nvSpPr>
          <p:cNvPr id="7" name="Rettangolo 6"/>
          <p:cNvSpPr/>
          <p:nvPr/>
        </p:nvSpPr>
        <p:spPr>
          <a:xfrm>
            <a:off x="6096000" y="3681491"/>
            <a:ext cx="6096000" cy="646331"/>
          </a:xfrm>
          <a:prstGeom prst="rect">
            <a:avLst/>
          </a:prstGeom>
        </p:spPr>
        <p:txBody>
          <a:bodyPr>
            <a:spAutoFit/>
          </a:bodyPr>
          <a:lstStyle/>
          <a:p>
            <a:r>
              <a:rPr lang="it-IT" b="1" dirty="0">
                <a:hlinkClick r:id="rId6" action="ppaction://hlinksldjump"/>
              </a:rPr>
              <a:t>PARCHEGGIO DI CORSO FIUME</a:t>
            </a:r>
            <a:br>
              <a:rPr lang="it-IT" b="1" dirty="0">
                <a:hlinkClick r:id="rId6" action="ppaction://hlinksldjump"/>
              </a:rPr>
            </a:br>
            <a:r>
              <a:rPr lang="it-IT" b="1" dirty="0">
                <a:hlinkClick r:id="rId6" action="ppaction://hlinksldjump"/>
              </a:rPr>
              <a:t>PRIMO LOTTO PROGETTO PERIFERIE</a:t>
            </a:r>
            <a:endParaRPr lang="it-IT" dirty="0"/>
          </a:p>
        </p:txBody>
      </p:sp>
      <p:sp>
        <p:nvSpPr>
          <p:cNvPr id="8" name="CasellaDiTesto 7"/>
          <p:cNvSpPr txBox="1"/>
          <p:nvPr/>
        </p:nvSpPr>
        <p:spPr>
          <a:xfrm>
            <a:off x="5975131" y="4918841"/>
            <a:ext cx="5533697" cy="1846659"/>
          </a:xfrm>
          <a:prstGeom prst="rect">
            <a:avLst/>
          </a:prstGeom>
          <a:noFill/>
        </p:spPr>
        <p:txBody>
          <a:bodyPr wrap="square" rtlCol="0">
            <a:spAutoFit/>
          </a:bodyPr>
          <a:lstStyle/>
          <a:p>
            <a:r>
              <a:rPr lang="it-IT" sz="2400" dirty="0" smtClean="0"/>
              <a:t>Manutenzioni: stradali, bitumature, realizzazione  3 rotatorie definitive, Concordia , davanti piscina, a 2 via Rossi  realizzate in primavera estate</a:t>
            </a:r>
          </a:p>
          <a:p>
            <a:endParaRPr lang="it-IT" dirty="0"/>
          </a:p>
        </p:txBody>
      </p:sp>
    </p:spTree>
    <p:extLst>
      <p:ext uri="{BB962C8B-B14F-4D97-AF65-F5344CB8AC3E}">
        <p14:creationId xmlns:p14="http://schemas.microsoft.com/office/powerpoint/2010/main" val="1162045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a:xfrm>
            <a:off x="1" y="2336873"/>
            <a:ext cx="11871434" cy="3599316"/>
          </a:xfrm>
        </p:spPr>
        <p:txBody>
          <a:bodyPr>
            <a:normAutofit fontScale="92500" lnSpcReduction="20000"/>
          </a:bodyPr>
          <a:lstStyle/>
          <a:p>
            <a:r>
              <a:rPr lang="it-IT" dirty="0"/>
              <a:t>1)  Estirpazione dell’erba e della patina biologica dalle superfici esterne e applicazione di trattamento preventivo di disinfezione- disinfestazione. </a:t>
            </a:r>
          </a:p>
          <a:p>
            <a:r>
              <a:rPr lang="it-IT" dirty="0"/>
              <a:t>2)  Rimozione dell’intonaco ammalorato dagli ambienti interni posti ai livelli 6 e 7 della torre e dalle cornici delle finestre. L’intervento </a:t>
            </a:r>
            <a:r>
              <a:rPr lang="it-IT" dirty="0" err="1"/>
              <a:t>dovra</a:t>
            </a:r>
            <a:r>
              <a:rPr lang="it-IT" dirty="0"/>
              <a:t>̀ prevedere anche la ricerca di eventuali tinte originali, colori, elementi figurativi attraverso una documentata campagna stratigrafica. </a:t>
            </a:r>
          </a:p>
          <a:p>
            <a:r>
              <a:rPr lang="it-IT" dirty="0"/>
              <a:t>3)  Pulizia a secco e poi con acqua delle cornici medievali in cotto, poste all’esterno delle finestre delle zone inferiore. </a:t>
            </a:r>
          </a:p>
          <a:p>
            <a:r>
              <a:rPr lang="it-IT" dirty="0"/>
              <a:t>4)  </a:t>
            </a:r>
            <a:r>
              <a:rPr lang="it-IT" dirty="0" smtClean="0"/>
              <a:t>Realizzazione di pavimentazione in coccio-pesto ai livelli 6e7 (a livello </a:t>
            </a:r>
            <a:r>
              <a:rPr lang="it-IT" dirty="0"/>
              <a:t>dei merli si </a:t>
            </a:r>
            <a:r>
              <a:rPr lang="it-IT" dirty="0" err="1"/>
              <a:t>lascera</a:t>
            </a:r>
            <a:r>
              <a:rPr lang="it-IT" dirty="0"/>
              <a:t>̀ a vista il battuto di cemento). Inoltre saranno realizzate in cocciopesto le pedate della scala del </a:t>
            </a:r>
            <a:r>
              <a:rPr lang="it-IT" dirty="0" err="1"/>
              <a:t>virèt</a:t>
            </a:r>
            <a:r>
              <a:rPr lang="it-IT" dirty="0"/>
              <a:t> e alcuni piccoli interventi sulle facciate, quando ci si </a:t>
            </a:r>
            <a:r>
              <a:rPr lang="it-IT" dirty="0" err="1"/>
              <a:t>trovera</a:t>
            </a:r>
            <a:r>
              <a:rPr lang="it-IT" dirty="0"/>
              <a:t>̀ in presenza di mattoni non del tutto compromessi. </a:t>
            </a:r>
          </a:p>
          <a:p>
            <a:endParaRPr lang="it-IT" dirty="0"/>
          </a:p>
        </p:txBody>
      </p:sp>
      <p:pic>
        <p:nvPicPr>
          <p:cNvPr id="4" name="Picture 2" descr="age9image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982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3" name="Segnaposto contenuto 2"/>
          <p:cNvSpPr>
            <a:spLocks noGrp="1"/>
          </p:cNvSpPr>
          <p:nvPr>
            <p:ph idx="1"/>
          </p:nvPr>
        </p:nvSpPr>
        <p:spPr/>
        <p:txBody>
          <a:bodyPr/>
          <a:lstStyle/>
          <a:p>
            <a:r>
              <a:rPr lang="it-IT" dirty="0"/>
              <a:t>Coloritura delle cornici attorno alle finestre ogivali riproponendo la scansione decorativa ottocentesca composta da fasce bianche alternate a face rosso mattone. </a:t>
            </a:r>
          </a:p>
          <a:p>
            <a:r>
              <a:rPr lang="it-IT" dirty="0"/>
              <a:t>6)  </a:t>
            </a:r>
            <a:r>
              <a:rPr lang="it-IT" dirty="0" smtClean="0"/>
              <a:t>Velatura delle nuove superfici </a:t>
            </a:r>
            <a:r>
              <a:rPr lang="it-IT" dirty="0" err="1" smtClean="0"/>
              <a:t>intonacate,dei</a:t>
            </a:r>
            <a:r>
              <a:rPr lang="it-IT" dirty="0" smtClean="0"/>
              <a:t> rappezzi cementizi interni </a:t>
            </a:r>
            <a:r>
              <a:rPr lang="it-IT" dirty="0"/>
              <a:t>e dei punti di iniezione della malta consolidante. </a:t>
            </a:r>
            <a:endParaRPr lang="it-IT" dirty="0">
              <a:effectLst/>
            </a:endParaRPr>
          </a:p>
        </p:txBody>
      </p:sp>
      <p:sp>
        <p:nvSpPr>
          <p:cNvPr id="4" name="CasellaDiTesto 3"/>
          <p:cNvSpPr txBox="1"/>
          <p:nvPr/>
        </p:nvSpPr>
        <p:spPr>
          <a:xfrm>
            <a:off x="9049407" y="5936189"/>
            <a:ext cx="2017986" cy="369332"/>
          </a:xfrm>
          <a:prstGeom prst="rect">
            <a:avLst/>
          </a:prstGeom>
          <a:noFill/>
        </p:spPr>
        <p:txBody>
          <a:bodyPr wrap="square" rtlCol="0">
            <a:spAutoFit/>
          </a:bodyPr>
          <a:lstStyle/>
          <a:p>
            <a:r>
              <a:rPr lang="it-IT" dirty="0" smtClean="0">
                <a:hlinkClick r:id="rId2" action="ppaction://hlinksldjump"/>
              </a:rPr>
              <a:t>HOME PAGE</a:t>
            </a:r>
            <a:endParaRPr lang="it-IT" dirty="0"/>
          </a:p>
        </p:txBody>
      </p:sp>
      <p:pic>
        <p:nvPicPr>
          <p:cNvPr id="5" name="Picture 2" descr="age9image1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7980" y="603176"/>
            <a:ext cx="1059220" cy="14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1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4873" y="753228"/>
            <a:ext cx="10099310" cy="1080938"/>
          </a:xfrm>
        </p:spPr>
        <p:txBody>
          <a:bodyPr>
            <a:normAutofit/>
          </a:bodyPr>
          <a:lstStyle/>
          <a:p>
            <a:r>
              <a:rPr lang="it-IT" dirty="0"/>
              <a:t>MESSA IN SICUREZZA PERMANENTE </a:t>
            </a:r>
            <a:r>
              <a:rPr lang="it-IT" dirty="0" smtClean="0"/>
              <a:t>DELL’AREA </a:t>
            </a:r>
            <a:br>
              <a:rPr lang="it-IT" dirty="0" smtClean="0"/>
            </a:br>
            <a:r>
              <a:rPr lang="it-IT" dirty="0" smtClean="0"/>
              <a:t>EX-INCENERITORE   febbraio/marzo avvio lavori</a:t>
            </a:r>
            <a:endParaRPr lang="it-IT" dirty="0"/>
          </a:p>
        </p:txBody>
      </p:sp>
      <p:sp>
        <p:nvSpPr>
          <p:cNvPr id="4" name="Segnaposto contenuto 3"/>
          <p:cNvSpPr>
            <a:spLocks noGrp="1"/>
          </p:cNvSpPr>
          <p:nvPr>
            <p:ph idx="1"/>
          </p:nvPr>
        </p:nvSpPr>
        <p:spPr>
          <a:xfrm>
            <a:off x="0" y="2036835"/>
            <a:ext cx="11930063" cy="3599316"/>
          </a:xfrm>
        </p:spPr>
        <p:txBody>
          <a:bodyPr>
            <a:normAutofit fontScale="92500" lnSpcReduction="10000"/>
          </a:bodyPr>
          <a:lstStyle/>
          <a:p>
            <a:r>
              <a:rPr lang="it-IT" dirty="0"/>
              <a:t>OBIETTIVI DELLA BONIFICA </a:t>
            </a:r>
          </a:p>
          <a:p>
            <a:r>
              <a:rPr lang="it-IT" dirty="0" smtClean="0"/>
              <a:t>L’applicazione </a:t>
            </a:r>
            <a:r>
              <a:rPr lang="it-IT" dirty="0"/>
              <a:t>dell’analisi di rischio sanitario ambientale sito-specifica ha permesso di definire gli obiettivi della bonifica ossia le Concentrazioni Soglia di Rischio ai sensi del D.lgs. 152/06. </a:t>
            </a:r>
          </a:p>
          <a:p>
            <a:r>
              <a:rPr lang="it-IT" dirty="0"/>
              <a:t>Di seguito si riporta una schematizzazione delle sorgenti secondarie individuate nelle matrici ambientali suolo superficiale, profondo e acque sotterranee e un raffronto tra le CSR determinate e le concentrazioni rappresentative. </a:t>
            </a:r>
          </a:p>
          <a:p>
            <a:r>
              <a:rPr lang="it-IT" dirty="0"/>
              <a:t>Il calcolo degli obiettivi di bonifica ha consentito di rilevare che il percorso critico per tutte le sorgenti individuate nelle matrici insature risulta essere la lisciviazione dei terreni, per tutti gli </a:t>
            </a:r>
            <a:r>
              <a:rPr lang="it-IT" dirty="0" err="1"/>
              <a:t>analiti</a:t>
            </a:r>
            <a:r>
              <a:rPr lang="it-IT" dirty="0"/>
              <a:t> presenti in concentrazioni superiori alle Concentrazioni Soglia di Contaminazione (Cadmio, Piombo, Rame, Zinco, Diossine). </a:t>
            </a:r>
          </a:p>
          <a:p>
            <a:endParaRPr lang="it-IT" dirty="0"/>
          </a:p>
        </p:txBody>
      </p:sp>
    </p:spTree>
    <p:extLst>
      <p:ext uri="{BB962C8B-B14F-4D97-AF65-F5344CB8AC3E}">
        <p14:creationId xmlns:p14="http://schemas.microsoft.com/office/powerpoint/2010/main" val="2075428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614488" y="1956005"/>
            <a:ext cx="8679694" cy="4885427"/>
          </a:xfrm>
          <a:prstGeom prst="rect">
            <a:avLst/>
          </a:prstGeom>
        </p:spPr>
      </p:pic>
      <p:sp>
        <p:nvSpPr>
          <p:cNvPr id="5"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Tree>
    <p:extLst>
      <p:ext uri="{BB962C8B-B14F-4D97-AF65-F5344CB8AC3E}">
        <p14:creationId xmlns:p14="http://schemas.microsoft.com/office/powerpoint/2010/main" val="1275037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508871" y="330530"/>
            <a:ext cx="9613861" cy="1080938"/>
          </a:xfrm>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pic>
        <p:nvPicPr>
          <p:cNvPr id="8" name="Segnaposto contenuto 7"/>
          <p:cNvPicPr>
            <a:picLocks noGrp="1" noChangeAspect="1"/>
          </p:cNvPicPr>
          <p:nvPr>
            <p:ph idx="1"/>
          </p:nvPr>
        </p:nvPicPr>
        <p:blipFill>
          <a:blip r:embed="rId3"/>
          <a:stretch>
            <a:fillRect/>
          </a:stretch>
        </p:blipFill>
        <p:spPr>
          <a:xfrm>
            <a:off x="508871" y="1025705"/>
            <a:ext cx="8906592" cy="5861324"/>
          </a:xfrm>
          <a:prstGeom prst="rect">
            <a:avLst/>
          </a:prstGeom>
        </p:spPr>
      </p:pic>
    </p:spTree>
    <p:extLst>
      <p:ext uri="{BB962C8B-B14F-4D97-AF65-F5344CB8AC3E}">
        <p14:creationId xmlns:p14="http://schemas.microsoft.com/office/powerpoint/2010/main" val="2138269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5" name="Rettangolo 4"/>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5361" name="Picture 1" descr="age1image2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45542" y="-1657029"/>
            <a:ext cx="7049807" cy="9980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48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4953" y="753228"/>
            <a:ext cx="10089230" cy="1080938"/>
          </a:xfrm>
        </p:spPr>
        <p:txBody>
          <a:bodyPr/>
          <a:lstStyle/>
          <a:p>
            <a:r>
              <a:rPr lang="it-IT"/>
              <a:t>MESSA IN SICUREZZA PERMANENTE DELL’AREA </a:t>
            </a:r>
            <a:br>
              <a:rPr lang="it-IT"/>
            </a:br>
            <a:r>
              <a:rPr lang="it-IT"/>
              <a:t>EX-INCENERITORE</a:t>
            </a:r>
          </a:p>
        </p:txBody>
      </p:sp>
      <p:sp>
        <p:nvSpPr>
          <p:cNvPr id="3" name="Segnaposto contenuto 2"/>
          <p:cNvSpPr>
            <a:spLocks noGrp="1"/>
          </p:cNvSpPr>
          <p:nvPr>
            <p:ph idx="1"/>
          </p:nvPr>
        </p:nvSpPr>
        <p:spPr>
          <a:xfrm>
            <a:off x="1" y="1834166"/>
            <a:ext cx="12192000" cy="5023834"/>
          </a:xfrm>
        </p:spPr>
        <p:txBody>
          <a:bodyPr>
            <a:normAutofit lnSpcReduction="10000"/>
          </a:bodyPr>
          <a:lstStyle/>
          <a:p>
            <a:r>
              <a:rPr lang="it-IT" sz="3000" b="1" u="sng" dirty="0"/>
              <a:t>Rimozione della vegetazione </a:t>
            </a:r>
          </a:p>
          <a:p>
            <a:r>
              <a:rPr lang="it-IT" dirty="0"/>
              <a:t>Le aree oggetto di </a:t>
            </a:r>
            <a:r>
              <a:rPr lang="it-IT" dirty="0" smtClean="0"/>
              <a:t>intervento </a:t>
            </a:r>
            <a:r>
              <a:rPr lang="it-IT" dirty="0"/>
              <a:t>verranno sottoposte a taglio di tutta la vegetazione arborea e arbustiva presente su di una superficie di circa 6790 m2 e </a:t>
            </a:r>
            <a:r>
              <a:rPr lang="it-IT" dirty="0" err="1"/>
              <a:t>decespugliamento</a:t>
            </a:r>
            <a:r>
              <a:rPr lang="it-IT" dirty="0"/>
              <a:t> di rovi e altra vegetazione. Tutto </a:t>
            </a:r>
            <a:r>
              <a:rPr lang="it-IT" dirty="0" err="1"/>
              <a:t>cio</a:t>
            </a:r>
            <a:r>
              <a:rPr lang="it-IT" dirty="0"/>
              <a:t>̀ con rimozione del materiale di risulta, per limitare al massimo la presenza di materiale organico nel substrato oggetto di messa in sicurezza permanente. </a:t>
            </a:r>
          </a:p>
          <a:p>
            <a:r>
              <a:rPr lang="it-IT" dirty="0"/>
              <a:t>Per quanto riguarda gli alberi e arbusti </a:t>
            </a:r>
            <a:r>
              <a:rPr lang="it-IT" dirty="0" err="1"/>
              <a:t>sara</a:t>
            </a:r>
            <a:r>
              <a:rPr lang="it-IT" dirty="0"/>
              <a:t>̀ eseguito l'abbattimento al piede, la </a:t>
            </a:r>
            <a:r>
              <a:rPr lang="it-IT" dirty="0" err="1"/>
              <a:t>sramatura</a:t>
            </a:r>
            <a:r>
              <a:rPr lang="it-IT" dirty="0"/>
              <a:t> e la </a:t>
            </a:r>
            <a:r>
              <a:rPr lang="it-IT" dirty="0" err="1"/>
              <a:t>depezzatura</a:t>
            </a:r>
            <a:r>
              <a:rPr lang="it-IT" dirty="0"/>
              <a:t> per predisporre i materiali al trasporto. I materiali derivanti da tale operazione saranno rimossi e conferiti presso idoneo impianto di smaltimento. </a:t>
            </a:r>
          </a:p>
          <a:p>
            <a:r>
              <a:rPr lang="it-IT" dirty="0"/>
              <a:t>Le ceppaie delle piante di maggiori dimensioni (diametro oltre i 20 cm a 130 cm da terra) in fase di </a:t>
            </a:r>
            <a:r>
              <a:rPr lang="it-IT" dirty="0" err="1"/>
              <a:t>riprofilatura</a:t>
            </a:r>
            <a:r>
              <a:rPr lang="it-IT" dirty="0"/>
              <a:t> saranno rimosse e a loro volta conferite ad impianto di smaltimento. Mentre le ceppaie e di conseguenza l'apparato radicale delle piante di minori dimensioni in generale non saranno rimosse e saranno interrate nell'ambito dell'intervento di </a:t>
            </a:r>
            <a:r>
              <a:rPr lang="it-IT" dirty="0" err="1"/>
              <a:t>riprofilatura</a:t>
            </a:r>
            <a:r>
              <a:rPr lang="it-IT" dirty="0"/>
              <a:t>. </a:t>
            </a:r>
          </a:p>
          <a:p>
            <a:endParaRPr lang="it-IT" dirty="0"/>
          </a:p>
        </p:txBody>
      </p:sp>
    </p:spTree>
    <p:extLst>
      <p:ext uri="{BB962C8B-B14F-4D97-AF65-F5344CB8AC3E}">
        <p14:creationId xmlns:p14="http://schemas.microsoft.com/office/powerpoint/2010/main" val="1339536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01949" y="2068858"/>
            <a:ext cx="11695610" cy="4473831"/>
          </a:xfrm>
        </p:spPr>
        <p:txBody>
          <a:bodyPr>
            <a:normAutofit fontScale="85000" lnSpcReduction="20000"/>
          </a:bodyPr>
          <a:lstStyle/>
          <a:p>
            <a:r>
              <a:rPr lang="it-IT" dirty="0"/>
              <a:t>La stima del materiale legnoso da abbattere e smaltire è stata fatta sulla base di osservazioni ad occhio durante un sopralluogo svolto a febbraio 2016, con una stima di 300 piante da abbattere e un volume di materiale legnoso di circa 250 m3 . </a:t>
            </a:r>
          </a:p>
          <a:p>
            <a:r>
              <a:rPr lang="it-IT" sz="4000" b="1" u="sng" dirty="0"/>
              <a:t>Realizzazione del </a:t>
            </a:r>
            <a:r>
              <a:rPr lang="it-IT" sz="4000" b="1" u="sng" dirty="0" err="1"/>
              <a:t>capping</a:t>
            </a:r>
            <a:r>
              <a:rPr lang="it-IT" sz="4000" b="1" u="sng" dirty="0"/>
              <a:t> di copertura </a:t>
            </a:r>
          </a:p>
          <a:p>
            <a:r>
              <a:rPr lang="it-IT" dirty="0"/>
              <a:t>Il </a:t>
            </a:r>
            <a:r>
              <a:rPr lang="it-IT" dirty="0" err="1"/>
              <a:t>capping</a:t>
            </a:r>
            <a:r>
              <a:rPr lang="it-IT" dirty="0"/>
              <a:t> di copertura prevede la messa in opera di una struttura stratificata costituita, dal basso verso l’alto, da: </a:t>
            </a:r>
          </a:p>
          <a:p>
            <a:r>
              <a:rPr lang="it-IT" dirty="0"/>
              <a:t>-  uno strato di regolarizzazione </a:t>
            </a:r>
          </a:p>
          <a:p>
            <a:r>
              <a:rPr lang="it-IT" dirty="0"/>
              <a:t>-  uno strato di </a:t>
            </a:r>
            <a:r>
              <a:rPr lang="it-IT" dirty="0" err="1"/>
              <a:t>geocomposito</a:t>
            </a:r>
            <a:r>
              <a:rPr lang="it-IT" dirty="0"/>
              <a:t> impermeabilizzante </a:t>
            </a:r>
          </a:p>
          <a:p>
            <a:r>
              <a:rPr lang="it-IT" dirty="0"/>
              <a:t>-  uno strato drenante </a:t>
            </a:r>
          </a:p>
          <a:p>
            <a:r>
              <a:rPr lang="it-IT" dirty="0"/>
              <a:t>-  uno strato di terreno vegetale </a:t>
            </a:r>
          </a:p>
          <a:p>
            <a:r>
              <a:rPr lang="it-IT" dirty="0"/>
              <a:t>Al fine di non limitare le potenziali destinazioni d’uso futuro dell’area, si propone una copertura multistrato che prevede spessori diversi di terreno vegetale a seconda del fatto che l’area mantenga l’attuale </a:t>
            </a:r>
            <a:r>
              <a:rPr lang="it-IT" dirty="0" err="1"/>
              <a:t>finalita</a:t>
            </a:r>
            <a:r>
              <a:rPr lang="it-IT" dirty="0"/>
              <a:t>̀ ecologico paesaggistica (spessore di 1,20 m) o se venga destinata all’alloggiamento di infrastrutture leggere e con fondazioni poco profonde, ad es. un parco di pannelli fotovoltaici (spessore di 1,00 m). </a:t>
            </a:r>
          </a:p>
          <a:p>
            <a:endParaRPr lang="it-IT" dirty="0"/>
          </a:p>
        </p:txBody>
      </p:sp>
      <p:sp>
        <p:nvSpPr>
          <p:cNvPr id="4" name="Titolo 1"/>
          <p:cNvSpPr>
            <a:spLocks noGrp="1"/>
          </p:cNvSpPr>
          <p:nvPr>
            <p:ph type="title"/>
          </p:nvPr>
        </p:nvSpPr>
        <p:spPr/>
        <p:txBody>
          <a:bodyPr/>
          <a:lstStyle/>
          <a:p>
            <a:r>
              <a:rPr lang="it-IT" dirty="0"/>
              <a:t>MESSA IN SICUREZZA PERMANENTE DELL’AREA </a:t>
            </a:r>
            <a:br>
              <a:rPr lang="it-IT" dirty="0"/>
            </a:br>
            <a:r>
              <a:rPr lang="it-IT" dirty="0"/>
              <a:t>EX-INCENERITORE</a:t>
            </a:r>
          </a:p>
        </p:txBody>
      </p:sp>
    </p:spTree>
    <p:extLst>
      <p:ext uri="{BB962C8B-B14F-4D97-AF65-F5344CB8AC3E}">
        <p14:creationId xmlns:p14="http://schemas.microsoft.com/office/powerpoint/2010/main" val="1515741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0359" y="2081048"/>
            <a:ext cx="11950262" cy="4587765"/>
          </a:xfrm>
        </p:spPr>
        <p:txBody>
          <a:bodyPr>
            <a:normAutofit/>
          </a:bodyPr>
          <a:lstStyle/>
          <a:p>
            <a:r>
              <a:rPr lang="it-IT" dirty="0"/>
              <a:t>Allo stato attuale la superficie annoverata nella parte verde del lotto A è coperta da vegetazione arborea a diversi stadi di </a:t>
            </a:r>
            <a:r>
              <a:rPr lang="it-IT" dirty="0" err="1"/>
              <a:t>eta</a:t>
            </a:r>
            <a:r>
              <a:rPr lang="it-IT" dirty="0"/>
              <a:t>̀, che si è insediata sull'area negli anni di abbandono. Tale vegetazione, a rinnovazione spontanea, è andata a costituire una superficie forestale classificabile bosco in quanto avente superficie superiore a 2000 m2 (limite al di sotto del quale una superficie non rientra nella classificazione di bosco). L'area è caratterizzata anche da radure tra la vegetazione, considerabili comunque parte del bosco. </a:t>
            </a:r>
          </a:p>
          <a:p>
            <a:r>
              <a:rPr lang="it-IT" dirty="0"/>
              <a:t>Qualora non si ricostituisse, in seguito all'intervento di bonifica, una nuova superficie forestale di analoghe dimensioni, sarebbe necessario procedere al cambio d'uso del suolo così come disciplinato dall'art 19 della L.R. 4/09 e alla compensazione forestale, ovvero alla ricostituzione del bosco eliminato, fatte salve possibili applicazioni di deroghe disciplinate dalla normativa stessa. </a:t>
            </a:r>
          </a:p>
          <a:p>
            <a:endParaRPr lang="it-IT" dirty="0"/>
          </a:p>
        </p:txBody>
      </p:sp>
      <p:sp>
        <p:nvSpPr>
          <p:cNvPr id="4" name="Titolo 1"/>
          <p:cNvSpPr>
            <a:spLocks noGrp="1"/>
          </p:cNvSpPr>
          <p:nvPr>
            <p:ph type="title"/>
          </p:nvPr>
        </p:nvSpPr>
        <p:spPr/>
        <p:txBody>
          <a:bodyPr/>
          <a:lstStyle/>
          <a:p>
            <a:r>
              <a:rPr lang="it-IT" dirty="0"/>
              <a:t>MESSA IN SICUREZZA PERMANENTE DELL’AREA </a:t>
            </a:r>
            <a:br>
              <a:rPr lang="it-IT" dirty="0"/>
            </a:br>
            <a:r>
              <a:rPr lang="it-IT" dirty="0"/>
              <a:t>EX-INCENERITORE</a:t>
            </a:r>
          </a:p>
        </p:txBody>
      </p:sp>
    </p:spTree>
    <p:extLst>
      <p:ext uri="{BB962C8B-B14F-4D97-AF65-F5344CB8AC3E}">
        <p14:creationId xmlns:p14="http://schemas.microsoft.com/office/powerpoint/2010/main" val="1911889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970691"/>
            <a:ext cx="12192000" cy="4887310"/>
          </a:xfrm>
        </p:spPr>
        <p:txBody>
          <a:bodyPr>
            <a:normAutofit fontScale="70000" lnSpcReduction="20000"/>
          </a:bodyPr>
          <a:lstStyle/>
          <a:p>
            <a:r>
              <a:rPr lang="it-IT" b="1" u="sng" dirty="0"/>
              <a:t>Copertura con suolo vegetale </a:t>
            </a:r>
          </a:p>
          <a:p>
            <a:r>
              <a:rPr lang="it-IT" dirty="0"/>
              <a:t>Al di sopra dello strato di </a:t>
            </a:r>
            <a:r>
              <a:rPr lang="it-IT" dirty="0" err="1"/>
              <a:t>capping</a:t>
            </a:r>
            <a:r>
              <a:rPr lang="it-IT" dirty="0"/>
              <a:t>, il cui strato superiore è costituito da materiale drenante, si distribuisce terreno vegetale in grado di costituire il substrato per la vegetazione che </a:t>
            </a:r>
            <a:r>
              <a:rPr lang="it-IT" dirty="0" err="1"/>
              <a:t>verra</a:t>
            </a:r>
            <a:r>
              <a:rPr lang="it-IT" dirty="0"/>
              <a:t>̀ messa a dimora. </a:t>
            </a:r>
            <a:endParaRPr lang="it-IT" dirty="0" smtClean="0"/>
          </a:p>
          <a:p>
            <a:endParaRPr lang="it-IT" dirty="0"/>
          </a:p>
          <a:p>
            <a:r>
              <a:rPr lang="it-IT" sz="3600" b="1" u="sng" dirty="0"/>
              <a:t>Realizzazione interventi di ripristino ambientale </a:t>
            </a:r>
          </a:p>
          <a:p>
            <a:r>
              <a:rPr lang="it-IT" dirty="0" smtClean="0"/>
              <a:t>Nel </a:t>
            </a:r>
            <a:r>
              <a:rPr lang="it-IT" dirty="0"/>
              <a:t>caso in cui il lotto A, che allo stato di progetto risulta per la gran parte coperto da vegetazione arborea ed arbustiva di insediamento spontaneo classificabile bosco, </a:t>
            </a:r>
            <a:r>
              <a:rPr lang="it-IT" dirty="0" err="1"/>
              <a:t>verra</a:t>
            </a:r>
            <a:r>
              <a:rPr lang="it-IT" dirty="0"/>
              <a:t>̀ ripristinato ad area forestale </a:t>
            </a:r>
            <a:r>
              <a:rPr lang="it-IT" dirty="0" err="1"/>
              <a:t>naturaliforme</a:t>
            </a:r>
            <a:r>
              <a:rPr lang="it-IT" dirty="0"/>
              <a:t> con </a:t>
            </a:r>
            <a:r>
              <a:rPr lang="it-IT" dirty="0" err="1"/>
              <a:t>finalita</a:t>
            </a:r>
            <a:r>
              <a:rPr lang="it-IT" dirty="0"/>
              <a:t>̀ ecologico paesaggistica e senza </a:t>
            </a:r>
            <a:r>
              <a:rPr lang="it-IT" dirty="0" err="1"/>
              <a:t>finalita</a:t>
            </a:r>
            <a:r>
              <a:rPr lang="it-IT" dirty="0"/>
              <a:t>̀ di fruizione, </a:t>
            </a:r>
            <a:r>
              <a:rPr lang="it-IT" dirty="0" err="1"/>
              <a:t>occorrera</a:t>
            </a:r>
            <a:r>
              <a:rPr lang="it-IT" dirty="0"/>
              <a:t>̀ prevedere i seguenti interventi </a:t>
            </a:r>
          </a:p>
          <a:p>
            <a:r>
              <a:rPr lang="it-IT" dirty="0"/>
              <a:t>- ricostituire una superficie forestale analoga a quella presente prima dell'intervento, insediatasi spontaneamente (tutta l'area è considerabile bosco, la vegetazione arborea e arbustiva ammonta a poco meno di 7.000 m2); </a:t>
            </a:r>
          </a:p>
          <a:p>
            <a:r>
              <a:rPr lang="it-IT" dirty="0"/>
              <a:t>- creare un ambiente con caratteristiche ecologiche elevate al fine di svolgere efficacemente le funzioni ecologiche di conservazione e miglioramento della </a:t>
            </a:r>
            <a:r>
              <a:rPr lang="it-IT" dirty="0" err="1"/>
              <a:t>qualita</a:t>
            </a:r>
            <a:r>
              <a:rPr lang="it-IT" dirty="0"/>
              <a:t>̀ dell'aria; </a:t>
            </a:r>
          </a:p>
          <a:p>
            <a:r>
              <a:rPr lang="it-IT" dirty="0"/>
              <a:t>- scegliere un modello di piantumazione in grado di incrementare la </a:t>
            </a:r>
            <a:r>
              <a:rPr lang="it-IT" dirty="0" err="1"/>
              <a:t>diversita</a:t>
            </a:r>
            <a:r>
              <a:rPr lang="it-IT" dirty="0"/>
              <a:t>̀ spaziale e caratterizzato fin dall'inizio di struttura per quanto possibile </a:t>
            </a:r>
            <a:r>
              <a:rPr lang="it-IT" dirty="0" err="1"/>
              <a:t>naturaliforme</a:t>
            </a:r>
            <a:r>
              <a:rPr lang="it-IT" dirty="0"/>
              <a:t>; </a:t>
            </a:r>
          </a:p>
          <a:p>
            <a:r>
              <a:rPr lang="it-IT" dirty="0"/>
              <a:t>- comporre un impianto di specie autoctone tipiche dei boschi di pianura, con alcune limitazioni nella scelta delle specie dovute alla presenza del </a:t>
            </a:r>
            <a:r>
              <a:rPr lang="it-IT" dirty="0" err="1"/>
              <a:t>capping</a:t>
            </a:r>
            <a:r>
              <a:rPr lang="it-IT" dirty="0"/>
              <a:t> nello strato sottostante e al limitato strato di suolo vegetale, che incide in modo particolare sulla </a:t>
            </a:r>
            <a:r>
              <a:rPr lang="it-IT" dirty="0" err="1"/>
              <a:t>disponibilita</a:t>
            </a:r>
            <a:r>
              <a:rPr lang="it-IT" dirty="0"/>
              <a:t>̀ idrica agli apparati radicali; </a:t>
            </a:r>
          </a:p>
          <a:p>
            <a:r>
              <a:rPr lang="it-IT" dirty="0"/>
              <a:t>- creare un impianto forestale a bassi oneri manutentivi;</a:t>
            </a:r>
            <a:br>
              <a:rPr lang="it-IT" dirty="0"/>
            </a:br>
            <a:r>
              <a:rPr lang="it-IT" dirty="0"/>
              <a:t>-consentire l'accesso per manutenzioni, controlli e monitoraggi da effettuarsi nel tempo; </a:t>
            </a:r>
          </a:p>
          <a:p>
            <a:endParaRPr lang="it-IT" dirty="0"/>
          </a:p>
        </p:txBody>
      </p:sp>
      <p:sp>
        <p:nvSpPr>
          <p:cNvPr id="4" name="Titolo 1"/>
          <p:cNvSpPr>
            <a:spLocks noGrp="1"/>
          </p:cNvSpPr>
          <p:nvPr>
            <p:ph type="title"/>
          </p:nvPr>
        </p:nvSpPr>
        <p:spPr/>
        <p:txBody>
          <a:bodyPr/>
          <a:lstStyle/>
          <a:p>
            <a:r>
              <a:rPr lang="it-IT" dirty="0"/>
              <a:t>MESSA IN SICUREZZA PERMANENTE DELL’AREA </a:t>
            </a:r>
            <a:br>
              <a:rPr lang="it-IT" dirty="0"/>
            </a:br>
            <a:r>
              <a:rPr lang="it-IT" dirty="0"/>
              <a:t>EX-INCENERITORE</a:t>
            </a:r>
          </a:p>
        </p:txBody>
      </p:sp>
    </p:spTree>
    <p:extLst>
      <p:ext uri="{BB962C8B-B14F-4D97-AF65-F5344CB8AC3E}">
        <p14:creationId xmlns:p14="http://schemas.microsoft.com/office/powerpoint/2010/main" val="325150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b="1" dirty="0" smtClean="0"/>
              <a:t>PARCHEGGIO DI CORSO FIUME</a:t>
            </a:r>
            <a:br>
              <a:rPr lang="it-IT" sz="4000" b="1" dirty="0" smtClean="0"/>
            </a:br>
            <a:r>
              <a:rPr lang="it-IT" sz="4000" b="1" dirty="0" smtClean="0"/>
              <a:t>PRIMO LOTTO PROGETTO PERIFERIE</a:t>
            </a:r>
            <a:endParaRPr lang="it-IT" sz="4000" b="1" dirty="0"/>
          </a:p>
        </p:txBody>
      </p:sp>
      <p:sp>
        <p:nvSpPr>
          <p:cNvPr id="4" name="Rectangle 1"/>
          <p:cNvSpPr>
            <a:spLocks noChangeArrowheads="1"/>
          </p:cNvSpPr>
          <p:nvPr/>
        </p:nvSpPr>
        <p:spPr bwMode="auto">
          <a:xfrm>
            <a:off x="347662" y="2056686"/>
            <a:ext cx="1184433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sng" strike="noStrike" cap="none" normalizeH="0" baseline="0" dirty="0" smtClean="0">
                <a:ln>
                  <a:noFill/>
                </a:ln>
                <a:solidFill>
                  <a:schemeClr val="tx1"/>
                </a:solidFill>
                <a:effectLst/>
                <a:latin typeface="Arial" charset="0"/>
              </a:rPr>
              <a:t>E’ il primo lotto del PROGETTO</a:t>
            </a:r>
            <a:r>
              <a:rPr kumimoji="0" lang="it-IT" altLang="it-IT" sz="1800" b="1" i="0" u="sng" strike="noStrike" cap="none" normalizeH="0" dirty="0" smtClean="0">
                <a:ln>
                  <a:noFill/>
                </a:ln>
                <a:solidFill>
                  <a:schemeClr val="tx1"/>
                </a:solidFill>
                <a:effectLst/>
                <a:latin typeface="Arial" charset="0"/>
              </a:rPr>
              <a:t> PERIFERIE finanziato dalla presidenza del Consiglio dei Ministri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sng"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chemeClr val="tx1"/>
                </a:solidFill>
                <a:effectLst/>
                <a:latin typeface="Arial" charset="0"/>
              </a:rPr>
              <a:t>L’Amministrazione </a:t>
            </a:r>
            <a:r>
              <a:rPr kumimoji="0" lang="it-IT" altLang="it-IT" sz="1800" b="0" i="0" u="none" strike="noStrike" cap="none" normalizeH="0" baseline="0" dirty="0">
                <a:ln>
                  <a:noFill/>
                </a:ln>
                <a:solidFill>
                  <a:schemeClr val="tx1"/>
                </a:solidFill>
                <a:effectLst/>
                <a:latin typeface="Arial" charset="0"/>
              </a:rPr>
              <a:t>Comunale di Vercelli </a:t>
            </a:r>
            <a:r>
              <a:rPr kumimoji="0" lang="it-IT" altLang="it-IT" sz="1800" b="0" i="0" u="none" strike="noStrike" cap="none" normalizeH="0" baseline="0" dirty="0" smtClean="0">
                <a:ln>
                  <a:noFill/>
                </a:ln>
                <a:solidFill>
                  <a:schemeClr val="tx1"/>
                </a:solidFill>
                <a:effectLst/>
                <a:latin typeface="Arial" charset="0"/>
              </a:rPr>
              <a:t>è proprietaria </a:t>
            </a:r>
            <a:r>
              <a:rPr kumimoji="0" lang="it-IT" altLang="it-IT" sz="1800" b="0" i="0" u="none" strike="noStrike" cap="none" normalizeH="0" baseline="0" dirty="0">
                <a:ln>
                  <a:noFill/>
                </a:ln>
                <a:solidFill>
                  <a:schemeClr val="tx1"/>
                </a:solidFill>
                <a:effectLst/>
                <a:latin typeface="Arial" charset="0"/>
              </a:rPr>
              <a:t>di una vasta area posta in </a:t>
            </a:r>
            <a:r>
              <a:rPr kumimoji="0" lang="it-IT" altLang="it-IT" sz="1800" b="0" i="0" u="none" strike="noStrike" cap="none" normalizeH="0" baseline="0" dirty="0" smtClean="0">
                <a:ln>
                  <a:noFill/>
                </a:ln>
                <a:solidFill>
                  <a:schemeClr val="tx1"/>
                </a:solidFill>
                <a:effectLst/>
                <a:latin typeface="Arial" charset="0"/>
              </a:rPr>
              <a:t>prossimità̀ </a:t>
            </a:r>
            <a:r>
              <a:rPr kumimoji="0" lang="it-IT" altLang="it-IT" sz="1800" b="0" i="0" u="none" strike="noStrike" cap="none" normalizeH="0" baseline="0" dirty="0">
                <a:ln>
                  <a:noFill/>
                </a:ln>
                <a:solidFill>
                  <a:schemeClr val="tx1"/>
                </a:solidFill>
                <a:effectLst/>
                <a:latin typeface="Arial" charset="0"/>
              </a:rPr>
              <a:t>della stazione ferroviaria di circa </a:t>
            </a:r>
            <a:r>
              <a:rPr kumimoji="0" lang="it-IT" altLang="it-IT" sz="1800" b="1" i="0" u="sng" strike="noStrike" cap="none" normalizeH="0" baseline="0" dirty="0">
                <a:ln>
                  <a:noFill/>
                </a:ln>
                <a:solidFill>
                  <a:schemeClr val="tx1"/>
                </a:solidFill>
                <a:effectLst/>
                <a:latin typeface="Arial" charset="0"/>
              </a:rPr>
              <a:t>3’750 mq </a:t>
            </a:r>
            <a:r>
              <a:rPr kumimoji="0" lang="it-IT" altLang="it-IT" sz="1800" b="1" i="0" u="sng" strike="noStrike" cap="none" normalizeH="0" baseline="0" dirty="0" smtClean="0">
                <a:ln>
                  <a:noFill/>
                </a:ln>
                <a:solidFill>
                  <a:schemeClr val="tx1"/>
                </a:solidFill>
                <a:effectLst/>
                <a:latin typeface="Arial" charset="0"/>
              </a:rPr>
              <a:t>  </a:t>
            </a:r>
            <a:r>
              <a:rPr kumimoji="0" lang="it-IT" altLang="it-IT" sz="1800" b="0" i="0" u="none" strike="noStrike" cap="none" normalizeH="0" baseline="0" dirty="0" smtClean="0">
                <a:ln>
                  <a:noFill/>
                </a:ln>
                <a:solidFill>
                  <a:schemeClr val="tx1"/>
                </a:solidFill>
                <a:effectLst/>
                <a:latin typeface="Arial" charset="0"/>
              </a:rPr>
              <a:t>Considerata</a:t>
            </a:r>
            <a:r>
              <a:rPr kumimoji="0" lang="it-IT" altLang="it-IT" sz="1800" b="0" i="0" u="none" strike="noStrike" cap="none" normalizeH="0" baseline="0" dirty="0">
                <a:ln>
                  <a:noFill/>
                </a:ln>
                <a:solidFill>
                  <a:schemeClr val="tx1"/>
                </a:solidFill>
                <a:effectLst/>
                <a:latin typeface="Arial" charset="0"/>
              </a:rPr>
              <a:t>:</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 la costante richiesta di aree di sosta sia da parte dei residenti della </a:t>
            </a:r>
            <a:r>
              <a:rPr kumimoji="0" lang="it-IT" altLang="it-IT" sz="1800" b="0" i="0" u="none" strike="noStrike" cap="none" normalizeH="0" dirty="0" smtClean="0">
                <a:ln>
                  <a:noFill/>
                </a:ln>
                <a:solidFill>
                  <a:schemeClr val="tx1"/>
                </a:solidFill>
                <a:effectLst/>
                <a:latin typeface="Arial" charset="0"/>
              </a:rPr>
              <a:t> </a:t>
            </a:r>
            <a:r>
              <a:rPr kumimoji="0" lang="it-IT" altLang="it-IT" sz="1800" b="0" i="0" u="none" strike="noStrike" cap="none" normalizeH="0" baseline="0" dirty="0" smtClean="0">
                <a:ln>
                  <a:noFill/>
                </a:ln>
                <a:solidFill>
                  <a:schemeClr val="tx1"/>
                </a:solidFill>
                <a:effectLst/>
                <a:latin typeface="Arial" charset="0"/>
              </a:rPr>
              <a:t>zona </a:t>
            </a:r>
            <a:r>
              <a:rPr kumimoji="0" lang="it-IT" altLang="it-IT" sz="1800" b="0" i="0" u="none" strike="noStrike" cap="none" normalizeH="0" baseline="0" dirty="0">
                <a:ln>
                  <a:noFill/>
                </a:ln>
                <a:solidFill>
                  <a:schemeClr val="tx1"/>
                </a:solidFill>
                <a:effectLst/>
                <a:latin typeface="Arial" charset="0"/>
              </a:rPr>
              <a:t>che da parte degli utenti della stazione ferroviaria,</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a:ln>
                  <a:noFill/>
                </a:ln>
                <a:solidFill>
                  <a:schemeClr val="tx1"/>
                </a:solidFill>
                <a:effectLst/>
                <a:latin typeface="Arial" charset="0"/>
              </a:rPr>
              <a:t> la necessità di riqualificare un’area di notevole dimensione una volta adibita a deposito mezzi da parte della precedente </a:t>
            </a:r>
            <a:r>
              <a:rPr kumimoji="0" lang="it-IT" altLang="it-IT" sz="1800" b="0" i="0" u="none" strike="noStrike" cap="none" normalizeH="0" baseline="0" dirty="0" err="1">
                <a:ln>
                  <a:noFill/>
                </a:ln>
                <a:solidFill>
                  <a:schemeClr val="tx1"/>
                </a:solidFill>
                <a:effectLst/>
                <a:latin typeface="Arial" charset="0"/>
              </a:rPr>
              <a:t>Proprieta</a:t>
            </a:r>
            <a:r>
              <a:rPr kumimoji="0" lang="it-IT" altLang="it-IT" sz="1800" b="0" i="0" u="none" strike="noStrike" cap="none" normalizeH="0" baseline="0" dirty="0">
                <a:ln>
                  <a:noFill/>
                </a:ln>
                <a:solidFill>
                  <a:schemeClr val="tx1"/>
                </a:solidFill>
                <a:effectLst/>
                <a:latin typeface="Arial" charset="0"/>
              </a:rPr>
              <a:t>̀ (Amministrazione Provinciale di Vercelli) ed attualmente in stato di forte degrado oltre che di totale inutilizzo, situata in </a:t>
            </a:r>
            <a:r>
              <a:rPr kumimoji="0" lang="it-IT" altLang="it-IT" sz="1800" b="0" i="0" u="none" strike="noStrike" cap="none" normalizeH="0" baseline="0" dirty="0" err="1">
                <a:ln>
                  <a:noFill/>
                </a:ln>
                <a:solidFill>
                  <a:schemeClr val="tx1"/>
                </a:solidFill>
                <a:effectLst/>
                <a:latin typeface="Arial" charset="0"/>
              </a:rPr>
              <a:t>prossimita</a:t>
            </a:r>
            <a:r>
              <a:rPr kumimoji="0" lang="it-IT" altLang="it-IT" sz="1800" b="0" i="0" u="none" strike="noStrike" cap="none" normalizeH="0" baseline="0" dirty="0">
                <a:ln>
                  <a:noFill/>
                </a:ln>
                <a:solidFill>
                  <a:schemeClr val="tx1"/>
                </a:solidFill>
                <a:effectLst/>
                <a:latin typeface="Arial" charset="0"/>
              </a:rPr>
              <a:t>̀ di </a:t>
            </a:r>
            <a:r>
              <a:rPr kumimoji="0" lang="it-IT" altLang="it-IT" sz="1800" b="0" i="0" u="none" strike="noStrike" cap="none" normalizeH="0" baseline="0" dirty="0" smtClean="0">
                <a:ln>
                  <a:noFill/>
                </a:ln>
                <a:solidFill>
                  <a:schemeClr val="tx1"/>
                </a:solidFill>
                <a:effectLst/>
                <a:latin typeface="Arial" charset="0"/>
              </a:rPr>
              <a:t>uno </a:t>
            </a:r>
            <a:r>
              <a:rPr kumimoji="0" lang="it-IT" altLang="it-IT" sz="1800" b="0" i="0" u="none" strike="noStrike" cap="none" normalizeH="0" baseline="0" dirty="0">
                <a:ln>
                  <a:noFill/>
                </a:ln>
                <a:solidFill>
                  <a:schemeClr val="tx1"/>
                </a:solidFill>
                <a:effectLst/>
                <a:latin typeface="Arial" charset="0"/>
              </a:rPr>
              <a:t>dei principali accessi alla </a:t>
            </a:r>
            <a:r>
              <a:rPr kumimoji="0" lang="it-IT" altLang="it-IT" sz="1800" b="0" i="0" u="none" strike="noStrike" cap="none" normalizeH="0" baseline="0" dirty="0" smtClean="0">
                <a:ln>
                  <a:noFill/>
                </a:ln>
                <a:solidFill>
                  <a:schemeClr val="tx1"/>
                </a:solidFill>
                <a:effectLst/>
                <a:latin typeface="Arial" charset="0"/>
              </a:rPr>
              <a:t>Città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
            </a:r>
            <a:br>
              <a:rPr kumimoji="0" lang="it-IT" altLang="it-IT" sz="1800" b="0" i="0" u="none" strike="noStrike" cap="none" normalizeH="0" baseline="0" dirty="0">
                <a:ln>
                  <a:noFill/>
                </a:ln>
                <a:solidFill>
                  <a:schemeClr val="tx1"/>
                </a:solidFill>
                <a:effectLst/>
                <a:latin typeface="Arial" charset="0"/>
              </a:rPr>
            </a:br>
            <a:r>
              <a:rPr kumimoji="0" lang="it-IT" altLang="it-IT" sz="1800" b="0" i="0" u="none" strike="noStrike" cap="none" normalizeH="0" baseline="0" dirty="0" smtClean="0">
                <a:ln>
                  <a:noFill/>
                </a:ln>
                <a:solidFill>
                  <a:schemeClr val="tx1"/>
                </a:solidFill>
                <a:effectLst/>
                <a:latin typeface="Arial" charset="0"/>
              </a:rPr>
              <a:t>IL PROGETTO PREVEDE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chemeClr val="tx1"/>
                </a:solidFill>
                <a:effectLst/>
                <a:latin typeface="Arial" charset="0"/>
              </a:rPr>
              <a:t>- </a:t>
            </a:r>
            <a:r>
              <a:rPr kumimoji="0" lang="it-IT" altLang="it-IT" sz="1800" b="0" i="0" u="none" strike="noStrike" cap="none" normalizeH="0" baseline="0" dirty="0">
                <a:ln>
                  <a:noFill/>
                </a:ln>
                <a:solidFill>
                  <a:schemeClr val="tx1"/>
                </a:solidFill>
                <a:effectLst/>
                <a:latin typeface="Arial" charset="0"/>
              </a:rPr>
              <a:t> </a:t>
            </a:r>
            <a:r>
              <a:rPr kumimoji="0" lang="it-IT" altLang="it-IT" sz="1800" b="1" i="0" u="none" strike="noStrike" cap="none" normalizeH="0" baseline="0" dirty="0">
                <a:ln>
                  <a:noFill/>
                </a:ln>
                <a:solidFill>
                  <a:schemeClr val="tx1"/>
                </a:solidFill>
                <a:effectLst/>
                <a:latin typeface="Arial" charset="0"/>
              </a:rPr>
              <a:t>l’intervento di realizzazione dell’area parcheggio di circa 132 posti auto all’interno di tutto il sedime </a:t>
            </a:r>
            <a:r>
              <a:rPr kumimoji="0" lang="it-IT" altLang="it-IT" sz="1800" b="1" i="0" u="none" strike="noStrike" cap="none" normalizeH="0" baseline="0" dirty="0" smtClean="0">
                <a:ln>
                  <a:noFill/>
                </a:ln>
                <a:solidFill>
                  <a:schemeClr val="tx1"/>
                </a:solidFill>
                <a:effectLst/>
                <a:latin typeface="Arial" charset="0"/>
              </a:rPr>
              <a:t>(</a:t>
            </a:r>
            <a:r>
              <a:rPr kumimoji="0" lang="it-IT" altLang="it-IT" sz="1800" b="1" i="0" u="none" strike="noStrike" cap="none" normalizeH="0" baseline="0" dirty="0">
                <a:ln>
                  <a:noFill/>
                </a:ln>
                <a:solidFill>
                  <a:schemeClr val="tx1"/>
                </a:solidFill>
                <a:effectLst/>
                <a:latin typeface="Arial" charset="0"/>
              </a:rPr>
              <a:t>pari a circa 3'750 mq);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1" i="0" u="none" strike="noStrike" cap="none" normalizeH="0" baseline="0" dirty="0">
                <a:ln>
                  <a:noFill/>
                </a:ln>
                <a:solidFill>
                  <a:schemeClr val="tx1"/>
                </a:solidFill>
                <a:effectLst/>
                <a:latin typeface="Arial" charset="0"/>
              </a:rPr>
              <a:t>-  la realizzazione di un collegamento pedonale dell’area oggetto di intervento con il parcheggio interno alla stazione ferroviaria posto ad ovest della medesima situato parallelamente agli edifici ed alle recinzioni perimetrali dei depositi ATAP e della stazione degli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Arial" charset="0"/>
              </a:rPr>
              <a:t>  </a:t>
            </a:r>
            <a:r>
              <a:rPr kumimoji="0" lang="it-IT" altLang="it-IT" sz="100" b="0" i="0" u="none" strike="noStrike" cap="none" normalizeH="0" baseline="0" dirty="0">
                <a:ln>
                  <a:noFill/>
                </a:ln>
                <a:solidFill>
                  <a:schemeClr val="tx1"/>
                </a:solidFill>
                <a:effectLst/>
                <a:latin typeface="Arial" charset="0"/>
              </a:rPr>
              <a:t> </a:t>
            </a:r>
            <a:endParaRPr kumimoji="0" lang="it-IT" altLang="it-IT"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74106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0051" y="1957388"/>
            <a:ext cx="11644312" cy="3978801"/>
          </a:xfrm>
        </p:spPr>
        <p:txBody>
          <a:bodyPr/>
          <a:lstStyle/>
          <a:p>
            <a:r>
              <a:rPr lang="it-IT" dirty="0"/>
              <a:t>Come evidenziato nei documenti “Report delle </a:t>
            </a:r>
            <a:r>
              <a:rPr lang="it-IT" dirty="0" err="1"/>
              <a:t>attivita</a:t>
            </a:r>
            <a:r>
              <a:rPr lang="it-IT" dirty="0"/>
              <a:t>̀ di caratterizzazione eseguite nel periodo 1993- 2014” e “Integrazioni al Report delle </a:t>
            </a:r>
            <a:r>
              <a:rPr lang="it-IT" dirty="0" err="1"/>
              <a:t>attivita</a:t>
            </a:r>
            <a:r>
              <a:rPr lang="it-IT" dirty="0"/>
              <a:t>̀ di caratterizzazione eseguite nel periodo 1993- 2014”redatti nel marzo e agosto 2014 dagli scriventi, è stata stimata la presenza di circa 36.500 m3 di scorie in sito. In Tabella 5.1 si riportano i quantitativi ipotizzati, suddivisi per ciascun Lotto. </a:t>
            </a:r>
          </a:p>
          <a:p>
            <a:endParaRPr lang="it-IT" dirty="0"/>
          </a:p>
        </p:txBody>
      </p:sp>
      <p:sp>
        <p:nvSpPr>
          <p:cNvPr id="5" name="Rettangolo 4"/>
          <p:cNvSpPr/>
          <p:nvPr/>
        </p:nvSpPr>
        <p:spPr>
          <a:xfrm>
            <a:off x="1743074" y="3643314"/>
            <a:ext cx="9415463" cy="32146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pic>
        <p:nvPicPr>
          <p:cNvPr id="4" name="Immagine 3"/>
          <p:cNvPicPr>
            <a:picLocks noChangeAspect="1"/>
          </p:cNvPicPr>
          <p:nvPr/>
        </p:nvPicPr>
        <p:blipFill>
          <a:blip r:embed="rId2"/>
          <a:stretch>
            <a:fillRect/>
          </a:stretch>
        </p:blipFill>
        <p:spPr>
          <a:xfrm>
            <a:off x="3109265" y="3623191"/>
            <a:ext cx="5963297" cy="3234808"/>
          </a:xfrm>
          <a:prstGeom prst="rect">
            <a:avLst/>
          </a:prstGeom>
        </p:spPr>
      </p:pic>
      <p:sp>
        <p:nvSpPr>
          <p:cNvPr id="6"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Tree>
    <p:extLst>
      <p:ext uri="{BB962C8B-B14F-4D97-AF65-F5344CB8AC3E}">
        <p14:creationId xmlns:p14="http://schemas.microsoft.com/office/powerpoint/2010/main" val="844279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
        <p:nvSpPr>
          <p:cNvPr id="5" name="Segnaposto contenuto 4"/>
          <p:cNvSpPr>
            <a:spLocks noGrp="1"/>
          </p:cNvSpPr>
          <p:nvPr>
            <p:ph idx="1"/>
          </p:nvPr>
        </p:nvSpPr>
        <p:spPr>
          <a:xfrm>
            <a:off x="185738" y="2336873"/>
            <a:ext cx="11858625" cy="3599316"/>
          </a:xfrm>
        </p:spPr>
        <p:txBody>
          <a:bodyPr/>
          <a:lstStyle/>
          <a:p>
            <a:r>
              <a:rPr lang="it-IT" dirty="0"/>
              <a:t>Sulla base delle valutazioni </a:t>
            </a:r>
            <a:r>
              <a:rPr lang="it-IT" dirty="0" smtClean="0"/>
              <a:t>effettuate, </a:t>
            </a:r>
            <a:r>
              <a:rPr lang="it-IT" dirty="0"/>
              <a:t>è risultato che la tecnologia che meglio si adatta alla bonifica del sito è la realizzazione di un </a:t>
            </a:r>
            <a:r>
              <a:rPr lang="it-IT" sz="2800" b="1" u="sng" dirty="0" err="1"/>
              <a:t>capping</a:t>
            </a:r>
            <a:r>
              <a:rPr lang="it-IT" sz="2800" b="1" u="sng" dirty="0"/>
              <a:t> superficiale</a:t>
            </a:r>
            <a:r>
              <a:rPr lang="it-IT" dirty="0"/>
              <a:t>, atto a garantire la sanità dei potenziali utenti del sito e delle aree limitrofe. </a:t>
            </a:r>
            <a:r>
              <a:rPr lang="it-IT" dirty="0" err="1"/>
              <a:t>Affinche</a:t>
            </a:r>
            <a:r>
              <a:rPr lang="it-IT" dirty="0"/>
              <a:t>́ la copertura superficiale impedisca anche il fenomeno di lisciviazione delle sostanze contaminanti presenti nel terreno, con potenziale impatto negativo sulle acque di falda, la tecnica di messa in sicurezza permanente </a:t>
            </a:r>
            <a:r>
              <a:rPr lang="it-IT" dirty="0" err="1"/>
              <a:t>dovra</a:t>
            </a:r>
            <a:r>
              <a:rPr lang="it-IT" dirty="0"/>
              <a:t>̀ prevedere un </a:t>
            </a:r>
            <a:r>
              <a:rPr lang="it-IT" dirty="0" err="1"/>
              <a:t>capping</a:t>
            </a:r>
            <a:r>
              <a:rPr lang="it-IT" dirty="0"/>
              <a:t> di tipo impermeabile. </a:t>
            </a:r>
            <a:endParaRPr lang="it-IT" dirty="0">
              <a:effectLst/>
            </a:endParaRPr>
          </a:p>
        </p:txBody>
      </p:sp>
    </p:spTree>
    <p:extLst>
      <p:ext uri="{BB962C8B-B14F-4D97-AF65-F5344CB8AC3E}">
        <p14:creationId xmlns:p14="http://schemas.microsoft.com/office/powerpoint/2010/main" val="1387218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 y="2057400"/>
            <a:ext cx="12072938" cy="3878789"/>
          </a:xfrm>
        </p:spPr>
        <p:txBody>
          <a:bodyPr>
            <a:normAutofit fontScale="92500" lnSpcReduction="20000"/>
          </a:bodyPr>
          <a:lstStyle/>
          <a:p>
            <a:r>
              <a:rPr lang="it-IT" sz="3500" b="1" dirty="0"/>
              <a:t>Isolamento dei terreni: </a:t>
            </a:r>
            <a:r>
              <a:rPr lang="it-IT" sz="3500" b="1" dirty="0" err="1"/>
              <a:t>Capping</a:t>
            </a:r>
            <a:r>
              <a:rPr lang="it-IT" sz="3500" b="1" dirty="0"/>
              <a:t> </a:t>
            </a:r>
          </a:p>
          <a:p>
            <a:r>
              <a:rPr lang="it-IT" dirty="0"/>
              <a:t>Al fine di isolare le matrici ambientali contaminate e di interrompere i percorsi di migrazione diretti ed indiretti (contatto dermico, ingestione, inalazione di vapori e polveri, </a:t>
            </a:r>
            <a:r>
              <a:rPr lang="it-IT" dirty="0" err="1"/>
              <a:t>nonche</a:t>
            </a:r>
            <a:r>
              <a:rPr lang="it-IT" dirty="0"/>
              <a:t>́ la lisciviazione verso i suoli profondi e la falda) dei contaminanti potrebbe essere realizzato un </a:t>
            </a:r>
            <a:r>
              <a:rPr lang="it-IT" dirty="0" err="1"/>
              <a:t>capping</a:t>
            </a:r>
            <a:r>
              <a:rPr lang="it-IT" dirty="0"/>
              <a:t> a copertura delle aree coinvolte. </a:t>
            </a:r>
          </a:p>
          <a:p>
            <a:r>
              <a:rPr lang="it-IT" dirty="0"/>
              <a:t>Per la realizzazione delle barriere fisiche di isolamento superficiale sono possibili diverse realizzazioni a seconda della struttura che è necessario impermeabilizzare (terreno contaminato, discarica, ecc.) e dell’uso del suolo (piano stradale, superficie non calpestabile, etc.). </a:t>
            </a:r>
          </a:p>
          <a:p>
            <a:r>
              <a:rPr lang="it-IT" dirty="0"/>
              <a:t>In ogni caso l’impermeabilizzazione della superficie deve essere accompagnata dal drenaggio delle acque superficiali, operando un idoneo dimensionamento del sistema di collettamento e verificando le </a:t>
            </a:r>
            <a:r>
              <a:rPr lang="it-IT" dirty="0" err="1"/>
              <a:t>possibilita</a:t>
            </a:r>
            <a:r>
              <a:rPr lang="it-IT" dirty="0"/>
              <a:t>̀ di smaltimento del corpo recettore (fognatura o corso d’acqua) al fine di evitare un sovraccarico idraulico. </a:t>
            </a:r>
          </a:p>
          <a:p>
            <a:endParaRPr lang="it-IT" dirty="0"/>
          </a:p>
        </p:txBody>
      </p:sp>
      <p:sp>
        <p:nvSpPr>
          <p:cNvPr id="4"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Tree>
    <p:extLst>
      <p:ext uri="{BB962C8B-B14F-4D97-AF65-F5344CB8AC3E}">
        <p14:creationId xmlns:p14="http://schemas.microsoft.com/office/powerpoint/2010/main" val="2908202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
        <p:nvSpPr>
          <p:cNvPr id="5" name="Segnaposto contenuto 4"/>
          <p:cNvSpPr>
            <a:spLocks noGrp="1"/>
          </p:cNvSpPr>
          <p:nvPr>
            <p:ph idx="1"/>
          </p:nvPr>
        </p:nvSpPr>
        <p:spPr>
          <a:xfrm>
            <a:off x="0" y="2336873"/>
            <a:ext cx="12191999" cy="3599316"/>
          </a:xfrm>
        </p:spPr>
        <p:txBody>
          <a:bodyPr>
            <a:normAutofit/>
          </a:bodyPr>
          <a:lstStyle/>
          <a:p>
            <a:r>
              <a:rPr lang="it-IT" dirty="0"/>
              <a:t>Gli interventi di messa in sicurezza </a:t>
            </a:r>
            <a:r>
              <a:rPr lang="it-IT" dirty="0" smtClean="0"/>
              <a:t>permanente, </a:t>
            </a:r>
            <a:r>
              <a:rPr lang="it-IT" dirty="0"/>
              <a:t>prevedono il ripristino delle aree con tecnologie differenti in funzione della loro destinazione d’uso. </a:t>
            </a:r>
          </a:p>
          <a:p>
            <a:r>
              <a:rPr lang="it-IT" dirty="0"/>
              <a:t>Il </a:t>
            </a:r>
            <a:r>
              <a:rPr lang="it-IT" b="1" u="sng" dirty="0"/>
              <a:t>Lotto A “Area Verde” </a:t>
            </a:r>
            <a:r>
              <a:rPr lang="it-IT" dirty="0" err="1"/>
              <a:t>potra</a:t>
            </a:r>
            <a:r>
              <a:rPr lang="it-IT" dirty="0"/>
              <a:t>̀ essere ripristinato ad area forestale </a:t>
            </a:r>
            <a:r>
              <a:rPr lang="it-IT" dirty="0" err="1"/>
              <a:t>naturaliforme</a:t>
            </a:r>
            <a:r>
              <a:rPr lang="it-IT" dirty="0"/>
              <a:t> con </a:t>
            </a:r>
            <a:r>
              <a:rPr lang="it-IT" dirty="0" err="1"/>
              <a:t>finalita</a:t>
            </a:r>
            <a:r>
              <a:rPr lang="it-IT" dirty="0"/>
              <a:t>̀ ecologico paesaggistica o, disponendo uno spessore minore di terreno, ad area destinata all’alloggiamento di infrastrutture leggere e con fondazioni poco profonde, ad es. un parco di pannelli fotovoltaici. L’unica limitazione </a:t>
            </a:r>
            <a:r>
              <a:rPr lang="it-IT" dirty="0" err="1"/>
              <a:t>sara</a:t>
            </a:r>
            <a:r>
              <a:rPr lang="it-IT" dirty="0"/>
              <a:t>̀ quella di non danneggiare/deformare gli strati </a:t>
            </a:r>
            <a:r>
              <a:rPr lang="it-IT" dirty="0" smtClean="0"/>
              <a:t>sottostanti.</a:t>
            </a:r>
          </a:p>
          <a:p>
            <a:r>
              <a:rPr lang="it-IT" b="1" u="sng" dirty="0" smtClean="0"/>
              <a:t>Il </a:t>
            </a:r>
            <a:r>
              <a:rPr lang="it-IT" b="1" u="sng" dirty="0"/>
              <a:t>sub lotto A e il Lotto D </a:t>
            </a:r>
            <a:r>
              <a:rPr lang="it-IT" dirty="0"/>
              <a:t>verranno ricoperti con asfalto impermeabile, per essere convertiti ad aree parcheggi e per la </a:t>
            </a:r>
            <a:r>
              <a:rPr lang="it-IT" dirty="0" err="1"/>
              <a:t>viabilita</a:t>
            </a:r>
            <a:r>
              <a:rPr lang="it-IT" dirty="0"/>
              <a:t>̀ interna. </a:t>
            </a:r>
          </a:p>
        </p:txBody>
      </p:sp>
    </p:spTree>
    <p:extLst>
      <p:ext uri="{BB962C8B-B14F-4D97-AF65-F5344CB8AC3E}">
        <p14:creationId xmlns:p14="http://schemas.microsoft.com/office/powerpoint/2010/main" val="143211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a:spLocks noGrp="1"/>
          </p:cNvSpPr>
          <p:nvPr>
            <p:ph idx="1"/>
          </p:nvPr>
        </p:nvSpPr>
        <p:spPr>
          <a:xfrm>
            <a:off x="128589" y="1971676"/>
            <a:ext cx="12063412" cy="4729162"/>
          </a:xfrm>
        </p:spPr>
        <p:txBody>
          <a:bodyPr>
            <a:normAutofit fontScale="85000" lnSpcReduction="20000"/>
          </a:bodyPr>
          <a:lstStyle/>
          <a:p>
            <a:r>
              <a:rPr lang="it-IT" dirty="0"/>
              <a:t>Il </a:t>
            </a:r>
            <a:r>
              <a:rPr lang="it-IT" b="1" u="sng" dirty="0" err="1"/>
              <a:t>capping</a:t>
            </a:r>
            <a:r>
              <a:rPr lang="it-IT" b="1" u="sng" dirty="0"/>
              <a:t> di copertura </a:t>
            </a:r>
            <a:r>
              <a:rPr lang="it-IT" dirty="0"/>
              <a:t>prevede la messa in opera di una struttura stratificata costituita, dal basso verso l’alto, da: </a:t>
            </a:r>
          </a:p>
          <a:p>
            <a:r>
              <a:rPr lang="it-IT" dirty="0"/>
              <a:t>-  uno strato di regolarizzazione </a:t>
            </a:r>
          </a:p>
          <a:p>
            <a:r>
              <a:rPr lang="it-IT" dirty="0"/>
              <a:t>-  uno strato di </a:t>
            </a:r>
            <a:r>
              <a:rPr lang="it-IT" dirty="0" err="1"/>
              <a:t>geocomposito</a:t>
            </a:r>
            <a:r>
              <a:rPr lang="it-IT" dirty="0"/>
              <a:t> impermeabilizzante </a:t>
            </a:r>
          </a:p>
          <a:p>
            <a:r>
              <a:rPr lang="it-IT" dirty="0"/>
              <a:t>-  uno strato drenante </a:t>
            </a:r>
          </a:p>
          <a:p>
            <a:r>
              <a:rPr lang="it-IT" dirty="0"/>
              <a:t>-  uno strato di terreno vegetale </a:t>
            </a:r>
          </a:p>
          <a:p>
            <a:r>
              <a:rPr lang="it-IT" dirty="0"/>
              <a:t>Al fine di non limitare le potenziali destinazioni </a:t>
            </a:r>
            <a:r>
              <a:rPr lang="it-IT" dirty="0" smtClean="0"/>
              <a:t>d’u so </a:t>
            </a:r>
            <a:r>
              <a:rPr lang="it-IT" dirty="0"/>
              <a:t>futuro dell’area, si propone una copertura multistrato che prevede spessori diversi di terreno vegetale a seconda del fatto che l’area mantenga l’attuale </a:t>
            </a:r>
            <a:r>
              <a:rPr lang="it-IT" dirty="0" err="1"/>
              <a:t>finalita</a:t>
            </a:r>
            <a:r>
              <a:rPr lang="it-IT" dirty="0"/>
              <a:t>̀ ecologico paesaggistica (spessore di 1,20 m) o se venga destinata all’alloggiamento di infrastrutture leggere e con fondazioni poco profonde, ad es. un parco di pannelli fotovoltaici (spessore di 1,00 m). </a:t>
            </a:r>
          </a:p>
          <a:p>
            <a:r>
              <a:rPr lang="it-IT" dirty="0"/>
              <a:t>Allo stato attuale la superficie annoverata nella parte verde del lotto A è coperta da vegetazione arborea a diversi stadi di </a:t>
            </a:r>
            <a:r>
              <a:rPr lang="it-IT" dirty="0" err="1"/>
              <a:t>eta</a:t>
            </a:r>
            <a:r>
              <a:rPr lang="it-IT" dirty="0"/>
              <a:t>̀, che si è insediata sull'area negli anni di abbandono. Tale vegetazione, a rinnovazione spontanea, è andata a costituire una superficie forestale classificabile bosco in quanto avente superficie superiore a 2000 m2 (limite al di sotto del quale una superficie non rientra nella classificazione di bosco). L'area è caratterizzata anche da radure tra la vegetazione, considerabili comunque parte del bosco. </a:t>
            </a:r>
          </a:p>
          <a:p>
            <a:endParaRPr lang="it-IT" dirty="0"/>
          </a:p>
        </p:txBody>
      </p:sp>
      <p:sp>
        <p:nvSpPr>
          <p:cNvPr id="6"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Tree>
    <p:extLst>
      <p:ext uri="{BB962C8B-B14F-4D97-AF65-F5344CB8AC3E}">
        <p14:creationId xmlns:p14="http://schemas.microsoft.com/office/powerpoint/2010/main" val="868573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10000"/>
          </a:bodyPr>
          <a:lstStyle/>
          <a:p>
            <a:r>
              <a:rPr lang="it-IT" dirty="0"/>
              <a:t>Nel progetto del ripristino a verde del lotto A si sono quindi distinte tre tipologie di impianto: </a:t>
            </a:r>
          </a:p>
          <a:p>
            <a:r>
              <a:rPr lang="it-IT" dirty="0"/>
              <a:t>1</a:t>
            </a:r>
            <a:r>
              <a:rPr lang="it-IT" b="1" u="sng" dirty="0"/>
              <a:t>. area ad impianto arboreo-arbustivo</a:t>
            </a:r>
            <a:r>
              <a:rPr lang="it-IT" dirty="0"/>
              <a:t>, da realizzarsi su una superficie di 4.100 m2 , costituita di 50% specie arbustive e 50% specie arboree, localizzata centralmente all'area. </a:t>
            </a:r>
          </a:p>
          <a:p>
            <a:r>
              <a:rPr lang="it-IT" dirty="0"/>
              <a:t>2. </a:t>
            </a:r>
            <a:r>
              <a:rPr lang="it-IT" b="1" u="sng" dirty="0"/>
              <a:t>area ad impianto arbustivo</a:t>
            </a:r>
            <a:r>
              <a:rPr lang="it-IT" dirty="0"/>
              <a:t>, su una superficie di 3.300 m2, costituita esclusivamente da specie arbustive e prevista come banda esterna, irregolare di ampiezza tra i 3 e i 10 m. </a:t>
            </a:r>
          </a:p>
          <a:p>
            <a:r>
              <a:rPr lang="it-IT" dirty="0"/>
              <a:t>3. </a:t>
            </a:r>
            <a:r>
              <a:rPr lang="it-IT" b="1" u="sng" dirty="0"/>
              <a:t>aree a vegetazione erbacea</a:t>
            </a:r>
            <a:r>
              <a:rPr lang="it-IT" dirty="0"/>
              <a:t>, come radure all'interno degli impianti e come fasce erbacee esterne alla zona di impianto, per una superficie complessiva di circa 3.900 m2 . </a:t>
            </a:r>
          </a:p>
          <a:p>
            <a:endParaRPr lang="it-IT" dirty="0"/>
          </a:p>
        </p:txBody>
      </p:sp>
      <p:sp>
        <p:nvSpPr>
          <p:cNvPr id="5"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Tree>
    <p:extLst>
      <p:ext uri="{BB962C8B-B14F-4D97-AF65-F5344CB8AC3E}">
        <p14:creationId xmlns:p14="http://schemas.microsoft.com/office/powerpoint/2010/main" val="12119238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351794" y="1834166"/>
            <a:ext cx="6673705" cy="4950448"/>
          </a:xfrm>
          <a:prstGeom prst="rect">
            <a:avLst/>
          </a:prstGeom>
        </p:spPr>
      </p:pic>
      <p:sp>
        <p:nvSpPr>
          <p:cNvPr id="5" name="Titolo 1"/>
          <p:cNvSpPr>
            <a:spLocks noGrp="1"/>
          </p:cNvSpPr>
          <p:nvPr>
            <p:ph type="title"/>
          </p:nvPr>
        </p:nvSpPr>
        <p:spPr/>
        <p:txBody>
          <a:bodyPr>
            <a:normAutofit fontScale="90000"/>
          </a:bodyPr>
          <a:lstStyle/>
          <a:p>
            <a:r>
              <a:rPr lang="it-IT" dirty="0"/>
              <a:t>MESSA IN SICUREZZA PERMANENTE </a:t>
            </a:r>
            <a:r>
              <a:rPr lang="it-IT" dirty="0" smtClean="0"/>
              <a:t>DELL’AREA </a:t>
            </a:r>
            <a:br>
              <a:rPr lang="it-IT" dirty="0" smtClean="0"/>
            </a:br>
            <a:r>
              <a:rPr lang="it-IT" dirty="0" smtClean="0"/>
              <a:t>EX-INCENERITORE   avvio lavori a breve </a:t>
            </a:r>
            <a:r>
              <a:rPr lang="it-IT" dirty="0"/>
              <a:t/>
            </a:r>
            <a:br>
              <a:rPr lang="it-IT" dirty="0"/>
            </a:br>
            <a:endParaRPr lang="it-IT" dirty="0"/>
          </a:p>
        </p:txBody>
      </p:sp>
      <p:sp>
        <p:nvSpPr>
          <p:cNvPr id="6" name="Rettangolo 5"/>
          <p:cNvSpPr/>
          <p:nvPr/>
        </p:nvSpPr>
        <p:spPr>
          <a:xfrm>
            <a:off x="10048824" y="6003300"/>
            <a:ext cx="1364476" cy="369332"/>
          </a:xfrm>
          <a:prstGeom prst="rect">
            <a:avLst/>
          </a:prstGeom>
        </p:spPr>
        <p:txBody>
          <a:bodyPr wrap="none">
            <a:spAutoFit/>
          </a:bodyPr>
          <a:lstStyle/>
          <a:p>
            <a:r>
              <a:rPr lang="it-IT" dirty="0">
                <a:hlinkClick r:id="rId3" action="ppaction://hlinksldjump"/>
              </a:rPr>
              <a:t>HOME PAGE</a:t>
            </a:r>
            <a:endParaRPr lang="it-IT" dirty="0"/>
          </a:p>
        </p:txBody>
      </p:sp>
    </p:spTree>
    <p:extLst>
      <p:ext uri="{BB962C8B-B14F-4D97-AF65-F5344CB8AC3E}">
        <p14:creationId xmlns:p14="http://schemas.microsoft.com/office/powerpoint/2010/main" val="20700623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683" y="638928"/>
            <a:ext cx="9613861" cy="1080938"/>
          </a:xfrm>
        </p:spPr>
        <p:txBody>
          <a:bodyPr/>
          <a:lstStyle/>
          <a:p>
            <a:r>
              <a:rPr lang="it-IT" dirty="0" smtClean="0"/>
              <a:t>BOCCIOFILA BELLARIA</a:t>
            </a:r>
            <a:endParaRPr lang="it-IT" dirty="0"/>
          </a:p>
        </p:txBody>
      </p:sp>
      <p:pic>
        <p:nvPicPr>
          <p:cNvPr id="4" name="Segnaposto contenuto 3"/>
          <p:cNvPicPr>
            <a:picLocks noGrp="1" noChangeAspect="1"/>
          </p:cNvPicPr>
          <p:nvPr>
            <p:ph idx="1"/>
          </p:nvPr>
        </p:nvPicPr>
        <p:blipFill>
          <a:blip r:embed="rId2"/>
          <a:stretch>
            <a:fillRect/>
          </a:stretch>
        </p:blipFill>
        <p:spPr>
          <a:xfrm>
            <a:off x="4714876" y="1179397"/>
            <a:ext cx="7477124" cy="5607843"/>
          </a:xfrm>
          <a:prstGeom prst="rect">
            <a:avLst/>
          </a:prstGeom>
        </p:spPr>
      </p:pic>
      <p:sp>
        <p:nvSpPr>
          <p:cNvPr id="5" name="Freccia giù 4"/>
          <p:cNvSpPr/>
          <p:nvPr/>
        </p:nvSpPr>
        <p:spPr>
          <a:xfrm>
            <a:off x="9001125" y="2814638"/>
            <a:ext cx="357188" cy="842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151682" y="2243138"/>
            <a:ext cx="4563193" cy="3970318"/>
          </a:xfrm>
          <a:prstGeom prst="rect">
            <a:avLst/>
          </a:prstGeom>
          <a:noFill/>
        </p:spPr>
        <p:txBody>
          <a:bodyPr wrap="square" rtlCol="0">
            <a:spAutoFit/>
          </a:bodyPr>
          <a:lstStyle/>
          <a:p>
            <a:r>
              <a:rPr lang="it-IT" sz="2800" b="1" dirty="0" smtClean="0"/>
              <a:t>BOCCIOFILA BELLARIA  di Via Viviani</a:t>
            </a:r>
          </a:p>
          <a:p>
            <a:r>
              <a:rPr lang="it-IT" sz="2800" b="1" dirty="0" smtClean="0"/>
              <a:t>Rifacimento della copertura, bonifica amianto e miglioramento energetico</a:t>
            </a:r>
          </a:p>
          <a:p>
            <a:r>
              <a:rPr lang="it-IT" sz="2800" b="1" dirty="0" smtClean="0"/>
              <a:t>Chiusura gara fine gennaio, previsione  avvio lavori Giugno 2018</a:t>
            </a:r>
            <a:endParaRPr lang="it-IT" sz="2800" b="1" dirty="0"/>
          </a:p>
        </p:txBody>
      </p:sp>
    </p:spTree>
    <p:extLst>
      <p:ext uri="{BB962C8B-B14F-4D97-AF65-F5344CB8AC3E}">
        <p14:creationId xmlns:p14="http://schemas.microsoft.com/office/powerpoint/2010/main" val="1552673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rot="16200000">
            <a:off x="3596153" y="-9319876"/>
            <a:ext cx="1434449" cy="1666011"/>
          </a:xfrm>
        </p:spPr>
        <p:txBody>
          <a:bodyPr/>
          <a:lstStyle/>
          <a:p>
            <a:endParaRPr lang="it-IT" dirty="0"/>
          </a:p>
        </p:txBody>
      </p:sp>
      <p:sp>
        <p:nvSpPr>
          <p:cNvPr id="4" name="Rectangle 1"/>
          <p:cNvSpPr>
            <a:spLocks noChangeArrowheads="1"/>
          </p:cNvSpPr>
          <p:nvPr/>
        </p:nvSpPr>
        <p:spPr bwMode="auto">
          <a:xfrm rot="16200000" flipV="1">
            <a:off x="9079693" y="-14892633"/>
            <a:ext cx="1819123" cy="22206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Arial" charset="0"/>
              </a:rPr>
              <a:t/>
            </a:r>
            <a:br>
              <a:rPr kumimoji="0" lang="it-IT" altLang="it-IT" sz="1800" b="0" i="0" u="none" strike="noStrike" cap="none" normalizeH="0" baseline="0">
                <a:ln>
                  <a:noFill/>
                </a:ln>
                <a:solidFill>
                  <a:schemeClr val="tx1"/>
                </a:solidFill>
                <a:effectLst/>
                <a:latin typeface="Arial" charset="0"/>
              </a:rPr>
            </a:br>
            <a:endParaRPr kumimoji="0" lang="it-IT" altLang="it-IT"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Arial" charset="0"/>
              </a:rPr>
              <a:t>Page 1 of 1</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Arial" charset="0"/>
              </a:rPr>
              <a:t>  </a:t>
            </a:r>
            <a:endParaRPr kumimoji="0" lang="it-IT" altLang="it-IT" sz="1359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35900" b="0" i="0" u="none" strike="noStrike" cap="none" normalizeH="0" baseline="0">
              <a:ln>
                <a:noFill/>
              </a:ln>
              <a:solidFill>
                <a:schemeClr val="tx1"/>
              </a:solidFill>
              <a:effectLst/>
              <a:latin typeface="Arial" charset="0"/>
            </a:endParaRPr>
          </a:p>
        </p:txBody>
      </p:sp>
      <p:pic>
        <p:nvPicPr>
          <p:cNvPr id="13314" name="Picture 2" descr="age 1 of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02900" y="-1642404"/>
            <a:ext cx="7054122" cy="9985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258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a:bodyPr>
          <a:lstStyle/>
          <a:p>
            <a:r>
              <a:rPr lang="it-IT" dirty="0" smtClean="0"/>
              <a:t>Rimozione delle attuali coperture in lastre ondulate di cemento-amianto e conseguente smaltimento presso idonei centri di raccolta stoccaggio </a:t>
            </a:r>
          </a:p>
          <a:p>
            <a:r>
              <a:rPr lang="it-IT" dirty="0" smtClean="0"/>
              <a:t>Rimozione e smaltimento delle lattoniere metalliche ormai inefficienti</a:t>
            </a:r>
          </a:p>
          <a:p>
            <a:r>
              <a:rPr lang="it-IT" dirty="0" smtClean="0"/>
              <a:t>Realizzazione di nuovi manti di copertura  in lastre grecate in acciaio/alluminio </a:t>
            </a:r>
            <a:r>
              <a:rPr lang="it-IT" dirty="0" err="1" smtClean="0"/>
              <a:t>preverniciato</a:t>
            </a:r>
            <a:endParaRPr lang="it-IT" dirty="0" smtClean="0"/>
          </a:p>
          <a:p>
            <a:r>
              <a:rPr lang="it-IT" dirty="0" smtClean="0"/>
              <a:t>Rifacimento di nuove lattoniere in acciaio</a:t>
            </a:r>
          </a:p>
          <a:p>
            <a:r>
              <a:rPr lang="it-IT" dirty="0" smtClean="0"/>
              <a:t>Sostituzione del controsoffitto con nuovo termoisolante e fonoassorbente</a:t>
            </a:r>
          </a:p>
          <a:p>
            <a:r>
              <a:rPr lang="it-IT" dirty="0" smtClean="0"/>
              <a:t>Verifica e/o sostituzione  della </a:t>
            </a:r>
            <a:r>
              <a:rPr lang="it-IT" dirty="0" err="1" smtClean="0"/>
              <a:t>pendinatura</a:t>
            </a:r>
            <a:r>
              <a:rPr lang="it-IT" dirty="0" smtClean="0"/>
              <a:t> degli elementi appesi (corpi illuminanti, tabelloni ecc.)</a:t>
            </a:r>
            <a:endParaRPr lang="it-IT" dirty="0"/>
          </a:p>
        </p:txBody>
      </p:sp>
      <p:sp>
        <p:nvSpPr>
          <p:cNvPr id="7" name="Titolo 1"/>
          <p:cNvSpPr>
            <a:spLocks noGrp="1"/>
          </p:cNvSpPr>
          <p:nvPr>
            <p:ph type="title"/>
          </p:nvPr>
        </p:nvSpPr>
        <p:spPr/>
        <p:txBody>
          <a:bodyPr/>
          <a:lstStyle/>
          <a:p>
            <a:r>
              <a:rPr lang="it-IT" dirty="0" smtClean="0"/>
              <a:t>BOCCIOFILA BELLARIA</a:t>
            </a:r>
            <a:endParaRPr lang="it-IT" dirty="0"/>
          </a:p>
        </p:txBody>
      </p:sp>
    </p:spTree>
    <p:extLst>
      <p:ext uri="{BB962C8B-B14F-4D97-AF65-F5344CB8AC3E}">
        <p14:creationId xmlns:p14="http://schemas.microsoft.com/office/powerpoint/2010/main" val="1752795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t>PARCHEGGIO DI CORSO FIUME</a:t>
            </a:r>
            <a:br>
              <a:rPr lang="it-IT" b="1" dirty="0"/>
            </a:br>
            <a:r>
              <a:rPr lang="it-IT" b="1" dirty="0"/>
              <a:t>PRIMO LOTTO PROGETTO PERIFERIE</a:t>
            </a:r>
            <a:endParaRPr lang="it-IT" dirty="0"/>
          </a:p>
        </p:txBody>
      </p:sp>
      <p:sp>
        <p:nvSpPr>
          <p:cNvPr id="3" name="Segnaposto contenuto 2"/>
          <p:cNvSpPr>
            <a:spLocks noGrp="1"/>
          </p:cNvSpPr>
          <p:nvPr>
            <p:ph idx="1"/>
          </p:nvPr>
        </p:nvSpPr>
        <p:spPr/>
        <p:txBody>
          <a:bodyPr/>
          <a:lstStyle/>
          <a:p>
            <a:r>
              <a:rPr lang="it-IT" dirty="0" smtClean="0"/>
              <a:t>Chiusura gara: 8 marzo</a:t>
            </a:r>
          </a:p>
          <a:p>
            <a:endParaRPr lang="it-IT" dirty="0"/>
          </a:p>
          <a:p>
            <a:r>
              <a:rPr lang="it-IT" dirty="0" smtClean="0"/>
              <a:t>Previsione avvio lavori: Estate 2018 </a:t>
            </a:r>
            <a:endParaRPr lang="it-IT" dirty="0"/>
          </a:p>
        </p:txBody>
      </p:sp>
    </p:spTree>
    <p:extLst>
      <p:ext uri="{BB962C8B-B14F-4D97-AF65-F5344CB8AC3E}">
        <p14:creationId xmlns:p14="http://schemas.microsoft.com/office/powerpoint/2010/main" val="969697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rot="21218663">
            <a:off x="184372" y="2415628"/>
            <a:ext cx="4823845" cy="3598863"/>
          </a:xfrm>
          <a:prstGeom prst="rect">
            <a:avLst/>
          </a:prstGeom>
        </p:spPr>
      </p:pic>
      <p:pic>
        <p:nvPicPr>
          <p:cNvPr id="4" name="Immagine 3"/>
          <p:cNvPicPr>
            <a:picLocks noChangeAspect="1"/>
          </p:cNvPicPr>
          <p:nvPr/>
        </p:nvPicPr>
        <p:blipFill>
          <a:blip r:embed="rId3"/>
          <a:stretch>
            <a:fillRect/>
          </a:stretch>
        </p:blipFill>
        <p:spPr>
          <a:xfrm>
            <a:off x="5192589" y="1790782"/>
            <a:ext cx="6746756" cy="4848553"/>
          </a:xfrm>
          <a:prstGeom prst="rect">
            <a:avLst/>
          </a:prstGeom>
        </p:spPr>
      </p:pic>
      <p:sp>
        <p:nvSpPr>
          <p:cNvPr id="6" name="Titolo 1"/>
          <p:cNvSpPr>
            <a:spLocks noGrp="1"/>
          </p:cNvSpPr>
          <p:nvPr>
            <p:ph type="title"/>
          </p:nvPr>
        </p:nvSpPr>
        <p:spPr/>
        <p:txBody>
          <a:bodyPr/>
          <a:lstStyle/>
          <a:p>
            <a:r>
              <a:rPr lang="it-IT" dirty="0" smtClean="0"/>
              <a:t>BOCCIOFILA BELLARIA</a:t>
            </a:r>
            <a:endParaRPr lang="it-IT" dirty="0"/>
          </a:p>
        </p:txBody>
      </p:sp>
    </p:spTree>
    <p:extLst>
      <p:ext uri="{BB962C8B-B14F-4D97-AF65-F5344CB8AC3E}">
        <p14:creationId xmlns:p14="http://schemas.microsoft.com/office/powerpoint/2010/main" val="56072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160305" y="2734304"/>
            <a:ext cx="6076838" cy="3977392"/>
          </a:xfrm>
          <a:prstGeom prst="rect">
            <a:avLst/>
          </a:prstGeom>
        </p:spPr>
      </p:pic>
      <p:pic>
        <p:nvPicPr>
          <p:cNvPr id="5" name="Immagine 4"/>
          <p:cNvPicPr>
            <a:picLocks noChangeAspect="1"/>
          </p:cNvPicPr>
          <p:nvPr/>
        </p:nvPicPr>
        <p:blipFill>
          <a:blip r:embed="rId3"/>
          <a:stretch>
            <a:fillRect/>
          </a:stretch>
        </p:blipFill>
        <p:spPr>
          <a:xfrm rot="446385">
            <a:off x="5620825" y="1692016"/>
            <a:ext cx="6439021" cy="4407995"/>
          </a:xfrm>
          <a:prstGeom prst="rect">
            <a:avLst/>
          </a:prstGeom>
        </p:spPr>
      </p:pic>
      <p:sp>
        <p:nvSpPr>
          <p:cNvPr id="6" name="Titolo 1"/>
          <p:cNvSpPr>
            <a:spLocks noGrp="1"/>
          </p:cNvSpPr>
          <p:nvPr>
            <p:ph type="title"/>
          </p:nvPr>
        </p:nvSpPr>
        <p:spPr/>
        <p:txBody>
          <a:bodyPr/>
          <a:lstStyle/>
          <a:p>
            <a:r>
              <a:rPr lang="it-IT" dirty="0" smtClean="0"/>
              <a:t>BOCCIOFILA BELLARIA</a:t>
            </a:r>
            <a:endParaRPr lang="it-IT" dirty="0"/>
          </a:p>
        </p:txBody>
      </p:sp>
      <p:sp>
        <p:nvSpPr>
          <p:cNvPr id="7" name="Rettangolo 6"/>
          <p:cNvSpPr/>
          <p:nvPr/>
        </p:nvSpPr>
        <p:spPr>
          <a:xfrm>
            <a:off x="6375458" y="6313665"/>
            <a:ext cx="1364476" cy="369332"/>
          </a:xfrm>
          <a:prstGeom prst="rect">
            <a:avLst/>
          </a:prstGeom>
        </p:spPr>
        <p:txBody>
          <a:bodyPr wrap="none">
            <a:spAutoFit/>
          </a:bodyPr>
          <a:lstStyle/>
          <a:p>
            <a:r>
              <a:rPr lang="it-IT">
                <a:hlinkClick r:id="rId4" action="ppaction://hlinksldjump"/>
              </a:rPr>
              <a:t>HOME PAGE</a:t>
            </a:r>
            <a:endParaRPr lang="it-IT" dirty="0"/>
          </a:p>
        </p:txBody>
      </p:sp>
    </p:spTree>
    <p:extLst>
      <p:ext uri="{BB962C8B-B14F-4D97-AF65-F5344CB8AC3E}">
        <p14:creationId xmlns:p14="http://schemas.microsoft.com/office/powerpoint/2010/main" val="1679503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860" y="768994"/>
            <a:ext cx="10893971" cy="1080938"/>
          </a:xfrm>
        </p:spPr>
        <p:txBody>
          <a:bodyPr>
            <a:normAutofit/>
          </a:bodyPr>
          <a:lstStyle/>
          <a:p>
            <a:r>
              <a:rPr lang="it-IT" dirty="0" smtClean="0"/>
              <a:t>SCUOLA DELL’INFANZIA “CONCORDIA” riqualificazione energetica - impianto fotovoltaico</a:t>
            </a:r>
            <a:endParaRPr lang="it-IT" dirty="0"/>
          </a:p>
        </p:txBody>
      </p:sp>
      <p:sp>
        <p:nvSpPr>
          <p:cNvPr id="3" name="Segnaposto contenuto 2"/>
          <p:cNvSpPr>
            <a:spLocks noGrp="1"/>
          </p:cNvSpPr>
          <p:nvPr>
            <p:ph idx="1"/>
          </p:nvPr>
        </p:nvSpPr>
        <p:spPr>
          <a:xfrm rot="16200000">
            <a:off x="4066469" y="-8199824"/>
            <a:ext cx="1154550" cy="1650203"/>
          </a:xfrm>
        </p:spPr>
        <p:txBody>
          <a:bodyPr/>
          <a:lstStyle/>
          <a:p>
            <a:endParaRPr lang="it-IT" dirty="0"/>
          </a:p>
        </p:txBody>
      </p:sp>
      <p:sp>
        <p:nvSpPr>
          <p:cNvPr id="4" name="Rectangle 1"/>
          <p:cNvSpPr>
            <a:spLocks noChangeArrowheads="1"/>
          </p:cNvSpPr>
          <p:nvPr/>
        </p:nvSpPr>
        <p:spPr bwMode="auto">
          <a:xfrm rot="16200000" flipV="1">
            <a:off x="6073026" y="-20522559"/>
            <a:ext cx="1464165" cy="2217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Arial" charset="0"/>
              </a:rPr>
              <a:t/>
            </a:r>
            <a:br>
              <a:rPr kumimoji="0" lang="it-IT" altLang="it-IT" sz="1800" b="0" i="0" u="none" strike="noStrike" cap="none" normalizeH="0" baseline="0">
                <a:ln>
                  <a:noFill/>
                </a:ln>
                <a:solidFill>
                  <a:schemeClr val="tx1"/>
                </a:solidFill>
                <a:effectLst/>
                <a:latin typeface="Arial" charset="0"/>
              </a:rPr>
            </a:br>
            <a:endParaRPr kumimoji="0" lang="it-IT" altLang="it-IT" sz="18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1"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a:ln>
                  <a:noFill/>
                </a:ln>
                <a:solidFill>
                  <a:schemeClr val="tx1"/>
                </a:solidFill>
                <a:effectLst/>
                <a:latin typeface="Arial" charset="0"/>
              </a:rPr>
              <a:t>Page 1 of 1</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Arial" charset="0"/>
              </a:rPr>
              <a:t>  </a:t>
            </a:r>
            <a:endParaRPr kumimoji="0" lang="it-IT" altLang="it-IT" sz="135700" b="0" i="0" u="none" strike="noStrike" cap="none" normalizeH="0" baseline="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35700" b="0" i="0" u="none" strike="noStrike" cap="none" normalizeH="0" baseline="0">
              <a:ln>
                <a:noFill/>
              </a:ln>
              <a:solidFill>
                <a:schemeClr val="tx1"/>
              </a:solidFill>
              <a:effectLst/>
              <a:latin typeface="Arial" charset="0"/>
            </a:endParaRPr>
          </a:p>
        </p:txBody>
      </p:sp>
      <p:pic>
        <p:nvPicPr>
          <p:cNvPr id="2049" name="Picture 1" descr="age2image17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6304" y="2258848"/>
            <a:ext cx="6148552" cy="4041118"/>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1860" y="2674372"/>
            <a:ext cx="5874444" cy="3416320"/>
          </a:xfrm>
          <a:prstGeom prst="rect">
            <a:avLst/>
          </a:prstGeom>
        </p:spPr>
        <p:txBody>
          <a:bodyPr wrap="square">
            <a:spAutoFit/>
          </a:bodyPr>
          <a:lstStyle/>
          <a:p>
            <a:r>
              <a:rPr lang="it-IT" dirty="0">
                <a:latin typeface="ArialMT" charset="0"/>
              </a:rPr>
              <a:t>Il plesso scolastico, composto dal fabbricato che ospita la scuola </a:t>
            </a:r>
            <a:r>
              <a:rPr lang="it-IT" dirty="0" err="1">
                <a:latin typeface="ArialMT" charset="0"/>
              </a:rPr>
              <a:t>dell</a:t>
            </a:r>
            <a:r>
              <a:rPr lang="it-IT" dirty="0">
                <a:latin typeface="ArialMT" charset="0"/>
              </a:rPr>
              <a:t> infanzia Concordia , è costituito da un unico edificio costruito tra il 1773 e 1974; presenta 3 piani fuori terra con struttura portante in cemento armato e solai in </a:t>
            </a:r>
            <a:r>
              <a:rPr lang="it-IT" dirty="0" err="1">
                <a:latin typeface="ArialMT" charset="0"/>
              </a:rPr>
              <a:t>laterocemento</a:t>
            </a:r>
            <a:r>
              <a:rPr lang="it-IT" dirty="0">
                <a:latin typeface="ArialMT" charset="0"/>
              </a:rPr>
              <a:t>. I serramenti attuali sono in metallo con vetrate a vetro singolo di tipo frangibile. Il sito su cui sorge la scuola è pianeggiante, ad una quota inferiore rispetto via Donizetti, e si trova in zona Sud rispetto al centro cittadino. </a:t>
            </a:r>
            <a:endParaRPr lang="it-IT" dirty="0" smtClean="0">
              <a:latin typeface="ArialMT" charset="0"/>
            </a:endParaRPr>
          </a:p>
          <a:p>
            <a:endParaRPr lang="it-IT" dirty="0">
              <a:latin typeface="ArialMT" charset="0"/>
            </a:endParaRPr>
          </a:p>
          <a:p>
            <a:r>
              <a:rPr lang="it-IT" dirty="0" smtClean="0">
                <a:latin typeface="ArialMT" charset="0"/>
              </a:rPr>
              <a:t>Chiusura gara: 6 febbraio</a:t>
            </a:r>
          </a:p>
          <a:p>
            <a:r>
              <a:rPr lang="it-IT" dirty="0" smtClean="0">
                <a:latin typeface="ArialMT" charset="0"/>
              </a:rPr>
              <a:t>Previsione avvio lavori: tarda primavera/inizio estate</a:t>
            </a:r>
            <a:endParaRPr lang="it-IT" dirty="0"/>
          </a:p>
        </p:txBody>
      </p:sp>
      <p:pic>
        <p:nvPicPr>
          <p:cNvPr id="7" name="Immagine 6"/>
          <p:cNvPicPr>
            <a:picLocks noChangeAspect="1"/>
          </p:cNvPicPr>
          <p:nvPr/>
        </p:nvPicPr>
        <p:blipFill>
          <a:blip r:embed="rId3"/>
          <a:stretch>
            <a:fillRect/>
          </a:stretch>
        </p:blipFill>
        <p:spPr>
          <a:xfrm>
            <a:off x="10406165" y="793313"/>
            <a:ext cx="1785835" cy="1056619"/>
          </a:xfrm>
          <a:prstGeom prst="rect">
            <a:avLst/>
          </a:prstGeom>
        </p:spPr>
      </p:pic>
    </p:spTree>
    <p:extLst>
      <p:ext uri="{BB962C8B-B14F-4D97-AF65-F5344CB8AC3E}">
        <p14:creationId xmlns:p14="http://schemas.microsoft.com/office/powerpoint/2010/main" val="150307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3407" y="786755"/>
            <a:ext cx="10256899" cy="1080938"/>
          </a:xfrm>
        </p:spPr>
        <p:txBody>
          <a:bodyPr/>
          <a:lstStyle/>
          <a:p>
            <a:r>
              <a:rPr lang="it-IT"/>
              <a:t>SCUOLA DELL’INFANZIA “CONCORDIA”</a:t>
            </a:r>
          </a:p>
        </p:txBody>
      </p:sp>
      <p:pic>
        <p:nvPicPr>
          <p:cNvPr id="4" name="Segnaposto contenuto 3"/>
          <p:cNvPicPr>
            <a:picLocks noGrp="1" noChangeAspect="1"/>
          </p:cNvPicPr>
          <p:nvPr>
            <p:ph idx="1"/>
          </p:nvPr>
        </p:nvPicPr>
        <p:blipFill>
          <a:blip r:embed="rId2"/>
          <a:stretch>
            <a:fillRect/>
          </a:stretch>
        </p:blipFill>
        <p:spPr>
          <a:xfrm>
            <a:off x="6856419" y="2116083"/>
            <a:ext cx="4767526" cy="3598863"/>
          </a:xfrm>
          <a:prstGeom prst="rect">
            <a:avLst/>
          </a:prstGeom>
        </p:spPr>
      </p:pic>
      <p:pic>
        <p:nvPicPr>
          <p:cNvPr id="7" name="Immagine 6"/>
          <p:cNvPicPr>
            <a:picLocks noChangeAspect="1"/>
          </p:cNvPicPr>
          <p:nvPr/>
        </p:nvPicPr>
        <p:blipFill>
          <a:blip r:embed="rId3"/>
          <a:stretch>
            <a:fillRect/>
          </a:stretch>
        </p:blipFill>
        <p:spPr>
          <a:xfrm>
            <a:off x="5003800" y="279346"/>
            <a:ext cx="7188200" cy="5435600"/>
          </a:xfrm>
          <a:prstGeom prst="rect">
            <a:avLst/>
          </a:prstGeom>
        </p:spPr>
      </p:pic>
      <p:pic>
        <p:nvPicPr>
          <p:cNvPr id="6" name="Immagine 5"/>
          <p:cNvPicPr>
            <a:picLocks noChangeAspect="1"/>
          </p:cNvPicPr>
          <p:nvPr/>
        </p:nvPicPr>
        <p:blipFill>
          <a:blip r:embed="rId4"/>
          <a:stretch>
            <a:fillRect/>
          </a:stretch>
        </p:blipFill>
        <p:spPr>
          <a:xfrm rot="21191209">
            <a:off x="274050" y="2195088"/>
            <a:ext cx="5777548" cy="4335517"/>
          </a:xfrm>
          <a:prstGeom prst="rect">
            <a:avLst/>
          </a:prstGeom>
        </p:spPr>
      </p:pic>
    </p:spTree>
    <p:extLst>
      <p:ext uri="{BB962C8B-B14F-4D97-AF65-F5344CB8AC3E}">
        <p14:creationId xmlns:p14="http://schemas.microsoft.com/office/powerpoint/2010/main" val="14289263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pic>
        <p:nvPicPr>
          <p:cNvPr id="4" name="Segnaposto contenuto 3"/>
          <p:cNvPicPr>
            <a:picLocks noGrp="1" noChangeAspect="1"/>
          </p:cNvPicPr>
          <p:nvPr>
            <p:ph idx="1"/>
          </p:nvPr>
        </p:nvPicPr>
        <p:blipFill>
          <a:blip r:embed="rId2"/>
          <a:stretch>
            <a:fillRect/>
          </a:stretch>
        </p:blipFill>
        <p:spPr>
          <a:xfrm>
            <a:off x="3279212" y="2859784"/>
            <a:ext cx="4795926" cy="3598863"/>
          </a:xfrm>
          <a:prstGeom prst="rect">
            <a:avLst/>
          </a:prstGeom>
        </p:spPr>
      </p:pic>
      <p:pic>
        <p:nvPicPr>
          <p:cNvPr id="5" name="Immagine 4"/>
          <p:cNvPicPr>
            <a:picLocks noChangeAspect="1"/>
          </p:cNvPicPr>
          <p:nvPr/>
        </p:nvPicPr>
        <p:blipFill>
          <a:blip r:embed="rId3"/>
          <a:stretch>
            <a:fillRect/>
          </a:stretch>
        </p:blipFill>
        <p:spPr>
          <a:xfrm rot="404794">
            <a:off x="7175604" y="2110896"/>
            <a:ext cx="4951143" cy="4071020"/>
          </a:xfrm>
          <a:prstGeom prst="rect">
            <a:avLst/>
          </a:prstGeom>
        </p:spPr>
      </p:pic>
      <p:pic>
        <p:nvPicPr>
          <p:cNvPr id="6" name="Immagine 5"/>
          <p:cNvPicPr>
            <a:picLocks noChangeAspect="1"/>
          </p:cNvPicPr>
          <p:nvPr/>
        </p:nvPicPr>
        <p:blipFill>
          <a:blip r:embed="rId4"/>
          <a:stretch>
            <a:fillRect/>
          </a:stretch>
        </p:blipFill>
        <p:spPr>
          <a:xfrm rot="21059125">
            <a:off x="204910" y="2891313"/>
            <a:ext cx="4020972" cy="2932537"/>
          </a:xfrm>
          <a:prstGeom prst="rect">
            <a:avLst/>
          </a:prstGeom>
        </p:spPr>
      </p:pic>
      <p:sp>
        <p:nvSpPr>
          <p:cNvPr id="7" name="Rettangolo 6"/>
          <p:cNvSpPr/>
          <p:nvPr/>
        </p:nvSpPr>
        <p:spPr>
          <a:xfrm>
            <a:off x="8286699" y="6273982"/>
            <a:ext cx="1364476" cy="369332"/>
          </a:xfrm>
          <a:prstGeom prst="rect">
            <a:avLst/>
          </a:prstGeom>
        </p:spPr>
        <p:txBody>
          <a:bodyPr wrap="none">
            <a:spAutoFit/>
          </a:bodyPr>
          <a:lstStyle/>
          <a:p>
            <a:r>
              <a:rPr lang="it-IT">
                <a:hlinkClick r:id="rId5" action="ppaction://hlinksldjump"/>
              </a:rPr>
              <a:t>HOME PAGE</a:t>
            </a:r>
            <a:endParaRPr lang="it-IT" dirty="0"/>
          </a:p>
        </p:txBody>
      </p:sp>
      <p:pic>
        <p:nvPicPr>
          <p:cNvPr id="8" name="Immagine 7"/>
          <p:cNvPicPr>
            <a:picLocks noChangeAspect="1"/>
          </p:cNvPicPr>
          <p:nvPr/>
        </p:nvPicPr>
        <p:blipFill>
          <a:blip r:embed="rId6"/>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655187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9" name="Rettangolo 8"/>
          <p:cNvSpPr/>
          <p:nvPr/>
        </p:nvSpPr>
        <p:spPr>
          <a:xfrm>
            <a:off x="430924" y="2246697"/>
            <a:ext cx="11761076" cy="3416320"/>
          </a:xfrm>
          <a:prstGeom prst="rect">
            <a:avLst/>
          </a:prstGeom>
        </p:spPr>
        <p:txBody>
          <a:bodyPr wrap="square">
            <a:spAutoFit/>
          </a:bodyPr>
          <a:lstStyle/>
          <a:p>
            <a:r>
              <a:rPr lang="it-IT" sz="2400" b="1" dirty="0">
                <a:latin typeface="+mj-lt"/>
              </a:rPr>
              <a:t>IL PROGETTO </a:t>
            </a:r>
            <a:endParaRPr lang="it-IT" sz="2400" dirty="0">
              <a:latin typeface="+mj-lt"/>
            </a:endParaRPr>
          </a:p>
          <a:p>
            <a:r>
              <a:rPr lang="it-IT" sz="2400" dirty="0">
                <a:latin typeface="+mj-lt"/>
              </a:rPr>
              <a:t>Il progetto come detto si pone l obiettivo di migliorare le condizioni </a:t>
            </a:r>
            <a:r>
              <a:rPr lang="it-IT" sz="2400" dirty="0" err="1">
                <a:latin typeface="+mj-lt"/>
              </a:rPr>
              <a:t>dell</a:t>
            </a:r>
            <a:r>
              <a:rPr lang="it-IT" sz="2400" dirty="0">
                <a:latin typeface="+mj-lt"/>
              </a:rPr>
              <a:t> edificio scolastico da diversi punti di vista: </a:t>
            </a:r>
          </a:p>
          <a:p>
            <a:pPr marL="285750" indent="-285750">
              <a:buFontTx/>
              <a:buChar char="-"/>
            </a:pPr>
            <a:r>
              <a:rPr lang="it-IT" sz="2400" dirty="0" smtClean="0">
                <a:latin typeface="+mj-lt"/>
              </a:rPr>
              <a:t>RIQUALIFICAZIONE </a:t>
            </a:r>
            <a:r>
              <a:rPr lang="it-IT" sz="2400" dirty="0">
                <a:latin typeface="+mj-lt"/>
              </a:rPr>
              <a:t>ENERGETICA;</a:t>
            </a:r>
            <a:br>
              <a:rPr lang="it-IT" sz="2400" dirty="0">
                <a:latin typeface="+mj-lt"/>
              </a:rPr>
            </a:br>
            <a:r>
              <a:rPr lang="it-IT" sz="2400" dirty="0">
                <a:latin typeface="+mj-lt"/>
              </a:rPr>
              <a:t>- MIGLIORAMENTO STRUTTURALE;</a:t>
            </a:r>
            <a:br>
              <a:rPr lang="it-IT" sz="2400" dirty="0">
                <a:latin typeface="+mj-lt"/>
              </a:rPr>
            </a:br>
            <a:r>
              <a:rPr lang="it-IT" sz="2400" dirty="0">
                <a:latin typeface="+mj-lt"/>
              </a:rPr>
              <a:t>- ELIMINAZIONE DELLE BARRIERE ARCHITETTONICHE;</a:t>
            </a:r>
            <a:br>
              <a:rPr lang="it-IT" sz="2400" dirty="0">
                <a:latin typeface="+mj-lt"/>
              </a:rPr>
            </a:br>
            <a:r>
              <a:rPr lang="it-IT" sz="2400" dirty="0">
                <a:latin typeface="+mj-lt"/>
              </a:rPr>
              <a:t>- OTTEMPERARE ALLE NORME DI PREVENZIONE INCENDI </a:t>
            </a:r>
            <a:endParaRPr lang="it-IT" sz="2400" dirty="0" smtClean="0">
              <a:latin typeface="+mj-lt"/>
            </a:endParaRPr>
          </a:p>
          <a:p>
            <a:pPr marL="285750" indent="-285750">
              <a:buFontTx/>
              <a:buChar char="-"/>
            </a:pPr>
            <a:r>
              <a:rPr lang="it-IT" sz="2400" dirty="0">
                <a:latin typeface="+mj-lt"/>
              </a:rPr>
              <a:t>- OTTIMIZZAZIONE DEGLI SPAZI INTERNI. </a:t>
            </a:r>
          </a:p>
          <a:p>
            <a:pPr marL="285750" indent="-285750">
              <a:buFontTx/>
              <a:buChar char="-"/>
            </a:pPr>
            <a:endParaRPr lang="it-IT" sz="2400" dirty="0">
              <a:latin typeface="+mj-lt"/>
            </a:endParaRPr>
          </a:p>
        </p:txBody>
      </p:sp>
      <p:pic>
        <p:nvPicPr>
          <p:cNvPr id="14" name="Immagine 1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1109804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0" y="2207172"/>
            <a:ext cx="12191999" cy="4193628"/>
          </a:xfrm>
        </p:spPr>
        <p:txBody>
          <a:bodyPr>
            <a:normAutofit/>
          </a:bodyPr>
          <a:lstStyle/>
          <a:p>
            <a:r>
              <a:rPr lang="it-IT" b="1" dirty="0"/>
              <a:t>RIQUALIFICAZIONE ENERGETICA </a:t>
            </a:r>
            <a:endParaRPr lang="it-IT" dirty="0"/>
          </a:p>
          <a:p>
            <a:r>
              <a:rPr lang="it-IT" dirty="0"/>
              <a:t>Le opere di carattere energetico consistono nella sostituzione di tutti i serramenti esterni con nuovi serramenti in PVC dotati di </a:t>
            </a:r>
            <a:r>
              <a:rPr lang="it-IT" dirty="0" err="1"/>
              <a:t>vetricamera</a:t>
            </a:r>
            <a:r>
              <a:rPr lang="it-IT" dirty="0"/>
              <a:t>, </a:t>
            </a:r>
            <a:r>
              <a:rPr lang="it-IT" dirty="0" err="1"/>
              <a:t>nell</a:t>
            </a:r>
            <a:r>
              <a:rPr lang="it-IT" dirty="0"/>
              <a:t> isolamento delle parti esterne mediante la realizzazione di cappotto esterno con pannelli isolanti e realizzazione sui prospetti principali di facciata ventilata con lastre in fibrocemento; è previsto inoltre il rifacimento della copertura con nuova in lastre grecate metalliche e l isolamento </a:t>
            </a:r>
            <a:r>
              <a:rPr lang="it-IT" dirty="0" err="1"/>
              <a:t>dell</a:t>
            </a:r>
            <a:r>
              <a:rPr lang="it-IT" dirty="0"/>
              <a:t> estradosso </a:t>
            </a:r>
            <a:r>
              <a:rPr lang="it-IT" dirty="0" err="1"/>
              <a:t>dell</a:t>
            </a:r>
            <a:r>
              <a:rPr lang="it-IT" dirty="0"/>
              <a:t> ultimo solaio. </a:t>
            </a:r>
          </a:p>
          <a:p>
            <a:r>
              <a:rPr lang="it-IT" dirty="0"/>
              <a:t>Completano le opere legate al risparmio energetico l installazione di pannelli fotovoltaici, la sostituzione della centrale termica con una di ultima generazione a condensazione e l installazione di valvole termostatiche sui corpi radianti esistenti. </a:t>
            </a:r>
          </a:p>
          <a:p>
            <a:endParaRPr lang="it-IT" dirty="0"/>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15938162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141890" y="2336872"/>
            <a:ext cx="12050109" cy="4142755"/>
          </a:xfrm>
        </p:spPr>
        <p:txBody>
          <a:bodyPr>
            <a:normAutofit lnSpcReduction="10000"/>
          </a:bodyPr>
          <a:lstStyle/>
          <a:p>
            <a:r>
              <a:rPr lang="it-IT" b="1" dirty="0"/>
              <a:t>MIGLIORAMENTO STRUTTURALE </a:t>
            </a:r>
            <a:endParaRPr lang="it-IT" dirty="0"/>
          </a:p>
          <a:p>
            <a:r>
              <a:rPr lang="it-IT" dirty="0"/>
              <a:t>Trattasi di interventi finalizzati sia al miglioramento della prestazione strutturale </a:t>
            </a:r>
            <a:r>
              <a:rPr lang="it-IT" dirty="0" err="1"/>
              <a:t>dell</a:t>
            </a:r>
            <a:r>
              <a:rPr lang="it-IT" dirty="0"/>
              <a:t> edificio visto nel suo complesso, che alla riparazione dei singoli elementi degradati (che, se trascurati, potrebbero creare l insorgenza di danni significativi per la sicurezza degli utilizzatori). </a:t>
            </a:r>
          </a:p>
          <a:p>
            <a:r>
              <a:rPr lang="it-IT" dirty="0" smtClean="0"/>
              <a:t>Trattandosi </a:t>
            </a:r>
            <a:r>
              <a:rPr lang="it-IT" dirty="0"/>
              <a:t>di intervento di miglioramento strutturale ai sensi del capitolo 8, punto 8.4, </a:t>
            </a:r>
            <a:r>
              <a:rPr lang="it-IT" dirty="0" err="1"/>
              <a:t>dovra</a:t>
            </a:r>
            <a:r>
              <a:rPr lang="it-IT" dirty="0"/>
              <a:t>̀ essere previsto il collaudo statico. </a:t>
            </a:r>
          </a:p>
          <a:p>
            <a:r>
              <a:rPr lang="it-IT" dirty="0"/>
              <a:t>Tali interventi possono riassumersi come segue: </a:t>
            </a:r>
          </a:p>
          <a:p>
            <a:r>
              <a:rPr lang="it-IT" dirty="0"/>
              <a:t>La tecnica operativa prescelta prevede l utilizzo di profilati metallici o fibre di carbonio sui pilastri e l applicazione di lamelle </a:t>
            </a:r>
            <a:r>
              <a:rPr lang="it-IT" dirty="0" err="1"/>
              <a:t>pultruse</a:t>
            </a:r>
            <a:r>
              <a:rPr lang="it-IT" dirty="0"/>
              <a:t> in fibra di carbonio per le travi. </a:t>
            </a:r>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17055460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157655" y="2336873"/>
            <a:ext cx="12107917" cy="3599316"/>
          </a:xfrm>
        </p:spPr>
        <p:txBody>
          <a:bodyPr/>
          <a:lstStyle/>
          <a:p>
            <a:r>
              <a:rPr lang="it-IT" b="1" dirty="0"/>
              <a:t>ELIMINAZIONE DELLE BARRIERE ARCHITETTONICHE </a:t>
            </a:r>
            <a:endParaRPr lang="it-IT" dirty="0"/>
          </a:p>
          <a:p>
            <a:r>
              <a:rPr lang="it-IT" dirty="0"/>
              <a:t>Per abbattere definitivamente i problemi legati al superamento delle barriere architettoniche è prevista la realizzazione di un nuovo ascensore oleodinamico in struttura di acciaio e vetro per il collegamento dei piani terreno e primo; l accesso principale </a:t>
            </a:r>
            <a:r>
              <a:rPr lang="it-IT" dirty="0" err="1"/>
              <a:t>all</a:t>
            </a:r>
            <a:r>
              <a:rPr lang="it-IT" dirty="0"/>
              <a:t> edificio </a:t>
            </a:r>
            <a:r>
              <a:rPr lang="it-IT" dirty="0" err="1"/>
              <a:t>avverra</a:t>
            </a:r>
            <a:r>
              <a:rPr lang="it-IT" dirty="0"/>
              <a:t>̀ al piano primo attraverso una rampa esterna con idonea pendenza. </a:t>
            </a:r>
          </a:p>
          <a:p>
            <a:endParaRPr lang="it-IT" dirty="0"/>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500792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283779" y="2336873"/>
            <a:ext cx="11493062" cy="3599316"/>
          </a:xfrm>
        </p:spPr>
        <p:txBody>
          <a:bodyPr/>
          <a:lstStyle/>
          <a:p>
            <a:r>
              <a:rPr lang="it-IT" b="1" dirty="0"/>
              <a:t>OPERE IN AMBITO DI PREVENZIONE INCENDI </a:t>
            </a:r>
            <a:endParaRPr lang="it-IT" dirty="0"/>
          </a:p>
          <a:p>
            <a:r>
              <a:rPr lang="it-IT" dirty="0"/>
              <a:t>Al fine di ottemperare alla normativa legata alla prevenzione incendi negli edifici scolastici </a:t>
            </a:r>
            <a:r>
              <a:rPr lang="it-IT" sz="3200" b="1" u="sng" dirty="0"/>
              <a:t>il presente progetto prevede la realizzazione di una nuova scala metallica esterna posizionata in maniera opposta a quella esistente </a:t>
            </a:r>
            <a:r>
              <a:rPr lang="it-IT" dirty="0"/>
              <a:t>che </a:t>
            </a:r>
            <a:r>
              <a:rPr lang="it-IT" dirty="0" err="1"/>
              <a:t>permettera</a:t>
            </a:r>
            <a:r>
              <a:rPr lang="it-IT" dirty="0"/>
              <a:t>̀ la creazione di una nuova via d esodo dal piano primo. </a:t>
            </a:r>
          </a:p>
          <a:p>
            <a:endParaRPr lang="it-IT" dirty="0"/>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806860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normAutofit fontScale="90000"/>
          </a:bodyPr>
          <a:lstStyle/>
          <a:p>
            <a:r>
              <a:rPr lang="it-IT" sz="4000" b="1" dirty="0" smtClean="0"/>
              <a:t>PARCHEGGIO DI CORSO FIUME</a:t>
            </a:r>
            <a:br>
              <a:rPr lang="it-IT" sz="4000" b="1" dirty="0" smtClean="0"/>
            </a:br>
            <a:r>
              <a:rPr lang="it-IT" sz="4000" b="1" dirty="0" smtClean="0"/>
              <a:t>PRIMO LOTTO PROGETTO PERIFERIE</a:t>
            </a:r>
            <a:endParaRPr lang="it-IT" sz="4000" b="1" dirty="0"/>
          </a:p>
        </p:txBody>
      </p:sp>
      <p:sp>
        <p:nvSpPr>
          <p:cNvPr id="11" name="Rettangolo 10"/>
          <p:cNvSpPr/>
          <p:nvPr/>
        </p:nvSpPr>
        <p:spPr>
          <a:xfrm>
            <a:off x="233915" y="2020186"/>
            <a:ext cx="11780875" cy="48378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7173" name="Picture 5" descr="age1image3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20" y="753228"/>
            <a:ext cx="9993783" cy="707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9008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680321" y="2336873"/>
            <a:ext cx="11175348" cy="3599316"/>
          </a:xfrm>
        </p:spPr>
        <p:txBody>
          <a:bodyPr/>
          <a:lstStyle/>
          <a:p>
            <a:r>
              <a:rPr lang="it-IT" b="1" dirty="0"/>
              <a:t>OTTIMIZZAZIONE DEGLI SPAZI INTERNI </a:t>
            </a:r>
            <a:endParaRPr lang="it-IT" dirty="0"/>
          </a:p>
          <a:p>
            <a:r>
              <a:rPr lang="it-IT" dirty="0" smtClean="0"/>
              <a:t>Sono </a:t>
            </a:r>
            <a:r>
              <a:rPr lang="it-IT" dirty="0"/>
              <a:t>previste opere edili interne per migliorare la </a:t>
            </a:r>
            <a:r>
              <a:rPr lang="it-IT" dirty="0" err="1"/>
              <a:t>funzionalita</a:t>
            </a:r>
            <a:r>
              <a:rPr lang="it-IT" dirty="0"/>
              <a:t>̀ degli spazi interni; verranno demolite alcune partizioni interne al fine di ampliare il locale mensa ed il locale polifunzionale, posti al piano terreno. </a:t>
            </a:r>
          </a:p>
          <a:p>
            <a:r>
              <a:rPr lang="it-IT" dirty="0"/>
              <a:t>E inoltre prevista la realizzazione di una nuova scala interna in cemento armato di collegamento tra il piano primo ed il piano terreno. </a:t>
            </a:r>
          </a:p>
          <a:p>
            <a:endParaRPr lang="it-IT" dirty="0"/>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17002058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a:xfrm>
            <a:off x="0" y="1834165"/>
            <a:ext cx="11713779" cy="4661227"/>
          </a:xfrm>
        </p:spPr>
        <p:txBody>
          <a:bodyPr>
            <a:noAutofit/>
          </a:bodyPr>
          <a:lstStyle/>
          <a:p>
            <a:r>
              <a:rPr lang="it-IT" sz="2800" i="1" dirty="0"/>
              <a:t>Interventi Impiantistici </a:t>
            </a:r>
            <a:endParaRPr lang="it-IT" sz="2800" dirty="0"/>
          </a:p>
          <a:p>
            <a:r>
              <a:rPr lang="it-IT" sz="2800" dirty="0"/>
              <a:t>Gli interventi presi in considerazione nel presente progetto sono i seguenti:</a:t>
            </a:r>
            <a:br>
              <a:rPr lang="it-IT" sz="2800" dirty="0"/>
            </a:br>
            <a:r>
              <a:rPr lang="it-IT" sz="2800" dirty="0"/>
              <a:t>- Smantellamento centrale termica esistente</a:t>
            </a:r>
            <a:br>
              <a:rPr lang="it-IT" sz="2800" dirty="0"/>
            </a:br>
            <a:r>
              <a:rPr lang="it-IT" sz="2800" dirty="0"/>
              <a:t>- Adeguamento impianto adduzione gas</a:t>
            </a:r>
            <a:br>
              <a:rPr lang="it-IT" sz="2800" dirty="0"/>
            </a:br>
            <a:r>
              <a:rPr lang="it-IT" sz="2800" dirty="0"/>
              <a:t>- Sostituzione generatore di calore e adeguamento circuiti in centrale termica - Intervento sui circuiti di riscaldamento in locale pompaggio </a:t>
            </a:r>
          </a:p>
          <a:p>
            <a:r>
              <a:rPr lang="it-IT" sz="2800" dirty="0"/>
              <a:t>- Installazione valvole termostatiche ai piani</a:t>
            </a:r>
            <a:br>
              <a:rPr lang="it-IT" sz="2800" dirty="0"/>
            </a:br>
            <a:r>
              <a:rPr lang="it-IT" sz="2800" dirty="0"/>
              <a:t>- Installazione collettori fotovoltaici sul tetto</a:t>
            </a:r>
            <a:br>
              <a:rPr lang="it-IT" sz="2800" dirty="0"/>
            </a:br>
            <a:r>
              <a:rPr lang="it-IT" sz="2800" dirty="0"/>
              <a:t>- Realizzazione scavi e passaggi cavi</a:t>
            </a:r>
            <a:br>
              <a:rPr lang="it-IT" sz="2800" dirty="0"/>
            </a:br>
            <a:r>
              <a:rPr lang="it-IT" sz="2800" dirty="0"/>
              <a:t>- Installazione quadri e distribuzione elettrica impianto fotovoltaico. </a:t>
            </a:r>
          </a:p>
          <a:p>
            <a:endParaRPr lang="it-IT" sz="2800" dirty="0"/>
          </a:p>
        </p:txBody>
      </p:sp>
      <p:pic>
        <p:nvPicPr>
          <p:cNvPr id="4" name="Immagine 3"/>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94278456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SCUOLA DELL’INFANZIA “CONCORDIA”</a:t>
            </a:r>
          </a:p>
        </p:txBody>
      </p:sp>
      <p:sp>
        <p:nvSpPr>
          <p:cNvPr id="3" name="Segnaposto contenuto 2"/>
          <p:cNvSpPr>
            <a:spLocks noGrp="1"/>
          </p:cNvSpPr>
          <p:nvPr>
            <p:ph idx="1"/>
          </p:nvPr>
        </p:nvSpPr>
        <p:spPr/>
        <p:txBody>
          <a:bodyPr/>
          <a:lstStyle/>
          <a:p>
            <a:r>
              <a:rPr lang="it-IT" dirty="0" smtClean="0"/>
              <a:t>AVVIO LAVORI:  MAGGIO 2018</a:t>
            </a:r>
          </a:p>
          <a:p>
            <a:endParaRPr lang="it-IT" dirty="0"/>
          </a:p>
          <a:p>
            <a:r>
              <a:rPr lang="it-IT" dirty="0" smtClean="0"/>
              <a:t>COMPLETAMENTO DEI LAVORI: DICEMBRE 2018</a:t>
            </a:r>
            <a:endParaRPr lang="it-IT" dirty="0"/>
          </a:p>
        </p:txBody>
      </p:sp>
      <p:pic>
        <p:nvPicPr>
          <p:cNvPr id="5" name="Immagine 4"/>
          <p:cNvPicPr>
            <a:picLocks noChangeAspect="1"/>
          </p:cNvPicPr>
          <p:nvPr/>
        </p:nvPicPr>
        <p:blipFill>
          <a:blip r:embed="rId2"/>
          <a:stretch>
            <a:fillRect/>
          </a:stretch>
        </p:blipFill>
        <p:spPr>
          <a:xfrm>
            <a:off x="7373007" y="3733796"/>
            <a:ext cx="4572000" cy="2705100"/>
          </a:xfrm>
          <a:prstGeom prst="rect">
            <a:avLst/>
          </a:prstGeom>
        </p:spPr>
      </p:pic>
      <p:pic>
        <p:nvPicPr>
          <p:cNvPr id="6" name="Immagine 5"/>
          <p:cNvPicPr>
            <a:picLocks noChangeAspect="1"/>
          </p:cNvPicPr>
          <p:nvPr/>
        </p:nvPicPr>
        <p:blipFill>
          <a:blip r:embed="rId2"/>
          <a:stretch>
            <a:fillRect/>
          </a:stretch>
        </p:blipFill>
        <p:spPr>
          <a:xfrm>
            <a:off x="9660078" y="535698"/>
            <a:ext cx="2531922" cy="1498054"/>
          </a:xfrm>
          <a:prstGeom prst="rect">
            <a:avLst/>
          </a:prstGeom>
        </p:spPr>
      </p:pic>
    </p:spTree>
    <p:extLst>
      <p:ext uri="{BB962C8B-B14F-4D97-AF65-F5344CB8AC3E}">
        <p14:creationId xmlns:p14="http://schemas.microsoft.com/office/powerpoint/2010/main" val="12458195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0" y="1"/>
            <a:ext cx="12192000" cy="68579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6147" name="Picture 3" descr="age1image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76899" y="-1672907"/>
            <a:ext cx="7062953" cy="9998859"/>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descr="age1image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040100" cy="2270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0218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
        <p:nvSpPr>
          <p:cNvPr id="4" name="Rettangolo 3"/>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7169" name="Picture 1" descr="age1image2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95802" y="-2626753"/>
            <a:ext cx="8364669" cy="1182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349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PISTE CICLABILI</a:t>
            </a:r>
            <a:endParaRPr lang="it-IT" dirty="0"/>
          </a:p>
        </p:txBody>
      </p:sp>
      <p:sp>
        <p:nvSpPr>
          <p:cNvPr id="4" name="Segnaposto contenuto 3"/>
          <p:cNvSpPr>
            <a:spLocks noGrp="1"/>
          </p:cNvSpPr>
          <p:nvPr>
            <p:ph idx="1"/>
          </p:nvPr>
        </p:nvSpPr>
        <p:spPr/>
        <p:txBody>
          <a:bodyPr/>
          <a:lstStyle/>
          <a:p>
            <a:endParaRPr lang="it-IT" dirty="0"/>
          </a:p>
        </p:txBody>
      </p:sp>
      <p:sp>
        <p:nvSpPr>
          <p:cNvPr id="6" name="Rettangolo 5"/>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pic>
        <p:nvPicPr>
          <p:cNvPr id="1028" name="Picture 4" descr="age1image2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63578" y="-1545260"/>
            <a:ext cx="7464844" cy="1055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65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00126" y="1834166"/>
            <a:ext cx="9158288" cy="50238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pic>
        <p:nvPicPr>
          <p:cNvPr id="6145" name="Picture 1" descr="age1image36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044" y="752517"/>
            <a:ext cx="10158414" cy="707304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4415604" y="3244334"/>
            <a:ext cx="3360792" cy="369332"/>
          </a:xfrm>
          <a:prstGeom prst="rect">
            <a:avLst/>
          </a:prstGeom>
        </p:spPr>
        <p:txBody>
          <a:bodyPr wrap="none">
            <a:spAutoFit/>
          </a:bodyPr>
          <a:lstStyle/>
          <a:p>
            <a:r>
              <a:rPr lang="it-IT" b="1" dirty="0"/>
              <a:t>PARCHEGGIO DI CORSO FIUME</a:t>
            </a:r>
            <a:endParaRPr lang="it-IT" dirty="0"/>
          </a:p>
        </p:txBody>
      </p:sp>
      <p:sp>
        <p:nvSpPr>
          <p:cNvPr id="7" name="Titolo 1"/>
          <p:cNvSpPr>
            <a:spLocks noGrp="1"/>
          </p:cNvSpPr>
          <p:nvPr>
            <p:ph type="title"/>
          </p:nvPr>
        </p:nvSpPr>
        <p:spPr/>
        <p:txBody>
          <a:bodyPr>
            <a:normAutofit fontScale="90000"/>
          </a:bodyPr>
          <a:lstStyle/>
          <a:p>
            <a:r>
              <a:rPr lang="it-IT" sz="4000" b="1" dirty="0" smtClean="0"/>
              <a:t>PARCHEGGIO DI CORSO FIUME</a:t>
            </a:r>
            <a:br>
              <a:rPr lang="it-IT" sz="4000" b="1" dirty="0" smtClean="0"/>
            </a:br>
            <a:r>
              <a:rPr lang="it-IT" sz="4000" b="1" dirty="0" smtClean="0"/>
              <a:t>PRIMO LOTTO PROGETTO PERIFERIE</a:t>
            </a:r>
            <a:endParaRPr lang="it-IT" sz="4000" b="1" dirty="0"/>
          </a:p>
        </p:txBody>
      </p:sp>
      <p:sp>
        <p:nvSpPr>
          <p:cNvPr id="6" name="CasellaDiTesto 5"/>
          <p:cNvSpPr txBox="1"/>
          <p:nvPr/>
        </p:nvSpPr>
        <p:spPr>
          <a:xfrm>
            <a:off x="10294182" y="6321972"/>
            <a:ext cx="2017986" cy="369332"/>
          </a:xfrm>
          <a:prstGeom prst="rect">
            <a:avLst/>
          </a:prstGeom>
          <a:noFill/>
        </p:spPr>
        <p:txBody>
          <a:bodyPr wrap="square" rtlCol="0">
            <a:spAutoFit/>
          </a:bodyPr>
          <a:lstStyle/>
          <a:p>
            <a:r>
              <a:rPr lang="it-IT" dirty="0" smtClean="0">
                <a:hlinkClick r:id="rId3" action="ppaction://hlinksldjump"/>
              </a:rPr>
              <a:t>HOME PAGE</a:t>
            </a:r>
            <a:endParaRPr lang="it-IT" dirty="0"/>
          </a:p>
        </p:txBody>
      </p:sp>
    </p:spTree>
    <p:extLst>
      <p:ext uri="{BB962C8B-B14F-4D97-AF65-F5344CB8AC3E}">
        <p14:creationId xmlns:p14="http://schemas.microsoft.com/office/powerpoint/2010/main" val="10990035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TORRE DELL’ANGELO  </a:t>
            </a:r>
            <a:br>
              <a:rPr lang="it-IT" dirty="0" smtClean="0"/>
            </a:br>
            <a:r>
              <a:rPr lang="it-IT" dirty="0" smtClean="0"/>
              <a:t>avvio lavori aprile/maggio</a:t>
            </a:r>
            <a:endParaRPr lang="it-IT" dirty="0"/>
          </a:p>
        </p:txBody>
      </p:sp>
      <p:sp>
        <p:nvSpPr>
          <p:cNvPr id="3" name="Segnaposto contenuto 2"/>
          <p:cNvSpPr>
            <a:spLocks noGrp="1"/>
          </p:cNvSpPr>
          <p:nvPr>
            <p:ph idx="1"/>
          </p:nvPr>
        </p:nvSpPr>
        <p:spPr>
          <a:xfrm>
            <a:off x="0" y="2096724"/>
            <a:ext cx="9050415" cy="4761276"/>
          </a:xfrm>
        </p:spPr>
        <p:txBody>
          <a:bodyPr>
            <a:normAutofit lnSpcReduction="10000"/>
          </a:bodyPr>
          <a:lstStyle/>
          <a:p>
            <a:r>
              <a:rPr lang="it-IT" dirty="0"/>
              <a:t>INTERVENTI DI RESTAURO </a:t>
            </a:r>
            <a:r>
              <a:rPr lang="it-IT" dirty="0" smtClean="0"/>
              <a:t>CONSERVATIVO</a:t>
            </a:r>
          </a:p>
          <a:p>
            <a:r>
              <a:rPr lang="fi-FI" dirty="0"/>
              <a:t>€ </a:t>
            </a:r>
            <a:r>
              <a:rPr lang="fi-FI" dirty="0" smtClean="0"/>
              <a:t>580.000</a:t>
            </a:r>
            <a:r>
              <a:rPr lang="fi-FI" dirty="0"/>
              <a:t> </a:t>
            </a:r>
            <a:endParaRPr lang="fi-FI" dirty="0" smtClean="0"/>
          </a:p>
          <a:p>
            <a:r>
              <a:rPr lang="fi-FI" dirty="0"/>
              <a:t>la </a:t>
            </a:r>
            <a:r>
              <a:rPr lang="fi-FI" dirty="0" err="1"/>
              <a:t>Torre</a:t>
            </a:r>
            <a:r>
              <a:rPr lang="fi-FI" dirty="0"/>
              <a:t> </a:t>
            </a:r>
            <a:r>
              <a:rPr lang="fi-FI" dirty="0" err="1"/>
              <a:t>dell'Angelo</a:t>
            </a:r>
            <a:r>
              <a:rPr lang="fi-FI" dirty="0"/>
              <a:t> ha </a:t>
            </a:r>
            <a:r>
              <a:rPr lang="fi-FI" dirty="0" err="1"/>
              <a:t>una</a:t>
            </a:r>
            <a:r>
              <a:rPr lang="fi-FI" dirty="0"/>
              <a:t> </a:t>
            </a:r>
            <a:r>
              <a:rPr lang="fi-FI" dirty="0" err="1"/>
              <a:t>conformazione</a:t>
            </a:r>
            <a:r>
              <a:rPr lang="fi-FI" dirty="0"/>
              <a:t> </a:t>
            </a:r>
            <a:r>
              <a:rPr lang="fi-FI" dirty="0" err="1"/>
              <a:t>antica</a:t>
            </a:r>
            <a:r>
              <a:rPr lang="fi-FI" dirty="0"/>
              <a:t> di </a:t>
            </a:r>
            <a:r>
              <a:rPr lang="fi-FI" dirty="0" err="1"/>
              <a:t>base</a:t>
            </a:r>
            <a:r>
              <a:rPr lang="fi-FI" dirty="0"/>
              <a:t> </a:t>
            </a:r>
            <a:r>
              <a:rPr lang="fi-FI" dirty="0" err="1"/>
              <a:t>quadrata</a:t>
            </a:r>
            <a:r>
              <a:rPr lang="fi-FI" dirty="0"/>
              <a:t> da </a:t>
            </a:r>
            <a:r>
              <a:rPr lang="fi-FI" dirty="0" err="1"/>
              <a:t>dove</a:t>
            </a:r>
            <a:r>
              <a:rPr lang="fi-FI" dirty="0"/>
              <a:t> </a:t>
            </a:r>
            <a:r>
              <a:rPr lang="fi-FI" dirty="0" err="1"/>
              <a:t>si</a:t>
            </a:r>
            <a:r>
              <a:rPr lang="fi-FI" dirty="0"/>
              <a:t> </a:t>
            </a:r>
            <a:r>
              <a:rPr lang="fi-FI" dirty="0" err="1"/>
              <a:t>eleva</a:t>
            </a:r>
            <a:r>
              <a:rPr lang="fi-FI" dirty="0"/>
              <a:t> </a:t>
            </a:r>
            <a:r>
              <a:rPr lang="fi-FI" dirty="0" err="1"/>
              <a:t>un</a:t>
            </a:r>
            <a:r>
              <a:rPr lang="fi-FI" dirty="0"/>
              <a:t> </a:t>
            </a:r>
            <a:r>
              <a:rPr lang="fi-FI" dirty="0" err="1"/>
              <a:t>corpo</a:t>
            </a:r>
            <a:r>
              <a:rPr lang="fi-FI" dirty="0"/>
              <a:t> </a:t>
            </a:r>
            <a:r>
              <a:rPr lang="fi-FI" dirty="0" err="1"/>
              <a:t>ottagonale</a:t>
            </a:r>
            <a:r>
              <a:rPr lang="fi-FI" dirty="0"/>
              <a:t> di </a:t>
            </a:r>
            <a:r>
              <a:rPr lang="fi-FI" dirty="0" err="1"/>
              <a:t>gusto</a:t>
            </a:r>
            <a:r>
              <a:rPr lang="fi-FI" dirty="0"/>
              <a:t> </a:t>
            </a:r>
            <a:r>
              <a:rPr lang="fi-FI" dirty="0" err="1"/>
              <a:t>tardo</a:t>
            </a:r>
            <a:r>
              <a:rPr lang="fi-FI" dirty="0"/>
              <a:t> </a:t>
            </a:r>
            <a:r>
              <a:rPr lang="fi-FI" dirty="0" err="1"/>
              <a:t>gotico</a:t>
            </a:r>
            <a:r>
              <a:rPr lang="fi-FI" dirty="0"/>
              <a:t> </a:t>
            </a:r>
            <a:r>
              <a:rPr lang="fi-FI" dirty="0" err="1"/>
              <a:t>chiuso</a:t>
            </a:r>
            <a:r>
              <a:rPr lang="fi-FI" dirty="0"/>
              <a:t> da </a:t>
            </a:r>
            <a:r>
              <a:rPr lang="fi-FI" dirty="0" err="1"/>
              <a:t>lunghe</a:t>
            </a:r>
            <a:r>
              <a:rPr lang="fi-FI" dirty="0"/>
              <a:t> </a:t>
            </a:r>
            <a:r>
              <a:rPr lang="fi-FI" dirty="0" err="1"/>
              <a:t>caditoie</a:t>
            </a:r>
            <a:r>
              <a:rPr lang="fi-FI" dirty="0"/>
              <a:t> </a:t>
            </a:r>
            <a:r>
              <a:rPr lang="fi-FI" dirty="0" err="1"/>
              <a:t>medioevali</a:t>
            </a:r>
            <a:r>
              <a:rPr lang="fi-FI" dirty="0"/>
              <a:t>. Di </a:t>
            </a:r>
            <a:r>
              <a:rPr lang="fi-FI" dirty="0" err="1"/>
              <a:t>fine</a:t>
            </a:r>
            <a:r>
              <a:rPr lang="fi-FI" dirty="0"/>
              <a:t> </a:t>
            </a:r>
            <a:r>
              <a:rPr lang="fi-FI" dirty="0" err="1"/>
              <a:t>Ottocento</a:t>
            </a:r>
            <a:r>
              <a:rPr lang="fi-FI" dirty="0"/>
              <a:t> </a:t>
            </a:r>
            <a:r>
              <a:rPr lang="fi-FI" dirty="0" err="1"/>
              <a:t>è</a:t>
            </a:r>
            <a:r>
              <a:rPr lang="fi-FI" dirty="0"/>
              <a:t> </a:t>
            </a:r>
            <a:r>
              <a:rPr lang="fi-FI" dirty="0" err="1"/>
              <a:t>invece</a:t>
            </a:r>
            <a:r>
              <a:rPr lang="fi-FI" dirty="0"/>
              <a:t> </a:t>
            </a:r>
            <a:r>
              <a:rPr lang="fi-FI" dirty="0" err="1"/>
              <a:t>l’opera</a:t>
            </a:r>
            <a:r>
              <a:rPr lang="fi-FI" dirty="0"/>
              <a:t> di </a:t>
            </a:r>
            <a:r>
              <a:rPr lang="fi-FI" dirty="0" err="1"/>
              <a:t>innalzamento</a:t>
            </a:r>
            <a:r>
              <a:rPr lang="fi-FI" dirty="0"/>
              <a:t> </a:t>
            </a:r>
            <a:r>
              <a:rPr lang="fi-FI" dirty="0" err="1"/>
              <a:t>con</a:t>
            </a:r>
            <a:r>
              <a:rPr lang="fi-FI" dirty="0"/>
              <a:t> </a:t>
            </a:r>
            <a:r>
              <a:rPr lang="fi-FI" dirty="0" err="1"/>
              <a:t>le</a:t>
            </a:r>
            <a:r>
              <a:rPr lang="fi-FI" dirty="0"/>
              <a:t> </a:t>
            </a:r>
            <a:r>
              <a:rPr lang="fi-FI" dirty="0" err="1"/>
              <a:t>grandi</a:t>
            </a:r>
            <a:r>
              <a:rPr lang="fi-FI" dirty="0"/>
              <a:t> </a:t>
            </a:r>
            <a:r>
              <a:rPr lang="fi-FI" dirty="0" err="1"/>
              <a:t>finestre</a:t>
            </a:r>
            <a:r>
              <a:rPr lang="fi-FI" dirty="0"/>
              <a:t> </a:t>
            </a:r>
            <a:r>
              <a:rPr lang="fi-FI" dirty="0" err="1"/>
              <a:t>ogivali</a:t>
            </a:r>
            <a:r>
              <a:rPr lang="fi-FI" dirty="0"/>
              <a:t> in </a:t>
            </a:r>
            <a:r>
              <a:rPr lang="fi-FI" dirty="0" err="1"/>
              <a:t>doppia</a:t>
            </a:r>
            <a:r>
              <a:rPr lang="fi-FI" dirty="0"/>
              <a:t> </a:t>
            </a:r>
            <a:r>
              <a:rPr lang="fi-FI" dirty="0" err="1"/>
              <a:t>fila</a:t>
            </a:r>
            <a:r>
              <a:rPr lang="fi-FI" dirty="0"/>
              <a:t> e la </a:t>
            </a:r>
            <a:r>
              <a:rPr lang="fi-FI" dirty="0" err="1"/>
              <a:t>merlatura</a:t>
            </a:r>
            <a:r>
              <a:rPr lang="fi-FI" dirty="0"/>
              <a:t> </a:t>
            </a:r>
            <a:endParaRPr lang="fi-FI" dirty="0" smtClean="0"/>
          </a:p>
          <a:p>
            <a:r>
              <a:rPr lang="fi-FI" dirty="0" smtClean="0"/>
              <a:t>Nella </a:t>
            </a:r>
            <a:r>
              <a:rPr lang="fi-FI" dirty="0" err="1"/>
              <a:t>stampa</a:t>
            </a:r>
            <a:r>
              <a:rPr lang="fi-FI" dirty="0"/>
              <a:t> del </a:t>
            </a:r>
            <a:r>
              <a:rPr lang="fi-FI" dirty="0" err="1"/>
              <a:t>Theatrum</a:t>
            </a:r>
            <a:r>
              <a:rPr lang="fi-FI" dirty="0"/>
              <a:t> </a:t>
            </a:r>
            <a:r>
              <a:rPr lang="fi-FI" dirty="0" err="1"/>
              <a:t>Sabaudiae</a:t>
            </a:r>
            <a:r>
              <a:rPr lang="fi-FI" dirty="0"/>
              <a:t> di </a:t>
            </a:r>
            <a:r>
              <a:rPr lang="fi-FI" dirty="0" err="1"/>
              <a:t>fine</a:t>
            </a:r>
            <a:r>
              <a:rPr lang="fi-FI" dirty="0"/>
              <a:t> </a:t>
            </a:r>
            <a:r>
              <a:rPr lang="fi-FI" dirty="0" err="1"/>
              <a:t>Seicento</a:t>
            </a:r>
            <a:r>
              <a:rPr lang="fi-FI" dirty="0"/>
              <a:t>, </a:t>
            </a:r>
            <a:r>
              <a:rPr lang="fi-FI" dirty="0" err="1"/>
              <a:t>l’antica</a:t>
            </a:r>
            <a:r>
              <a:rPr lang="fi-FI" dirty="0"/>
              <a:t> </a:t>
            </a:r>
            <a:r>
              <a:rPr lang="fi-FI" dirty="0" err="1"/>
              <a:t>torre</a:t>
            </a:r>
            <a:r>
              <a:rPr lang="fi-FI" dirty="0"/>
              <a:t> </a:t>
            </a:r>
            <a:r>
              <a:rPr lang="fi-FI" dirty="0" err="1"/>
              <a:t>è</a:t>
            </a:r>
            <a:r>
              <a:rPr lang="fi-FI" dirty="0"/>
              <a:t> </a:t>
            </a:r>
            <a:r>
              <a:rPr lang="fi-FI" dirty="0" err="1"/>
              <a:t>raffigurata</a:t>
            </a:r>
            <a:r>
              <a:rPr lang="fi-FI" dirty="0"/>
              <a:t> </a:t>
            </a:r>
            <a:r>
              <a:rPr lang="fi-FI" dirty="0" err="1"/>
              <a:t>con</a:t>
            </a:r>
            <a:r>
              <a:rPr lang="fi-FI" dirty="0"/>
              <a:t> </a:t>
            </a:r>
            <a:r>
              <a:rPr lang="fi-FI" dirty="0" err="1"/>
              <a:t>una</a:t>
            </a:r>
            <a:r>
              <a:rPr lang="fi-FI" dirty="0"/>
              <a:t> </a:t>
            </a:r>
            <a:r>
              <a:rPr lang="fi-FI" dirty="0" err="1"/>
              <a:t>sfera</a:t>
            </a:r>
            <a:r>
              <a:rPr lang="fi-FI" dirty="0"/>
              <a:t> </a:t>
            </a:r>
            <a:r>
              <a:rPr lang="fi-FI" dirty="0" err="1"/>
              <a:t>sopra</a:t>
            </a:r>
            <a:r>
              <a:rPr lang="fi-FI" dirty="0"/>
              <a:t> il </a:t>
            </a:r>
            <a:r>
              <a:rPr lang="fi-FI" dirty="0" err="1"/>
              <a:t>tetto</a:t>
            </a:r>
            <a:r>
              <a:rPr lang="fi-FI" dirty="0"/>
              <a:t> e </a:t>
            </a:r>
            <a:r>
              <a:rPr lang="fi-FI" dirty="0" err="1"/>
              <a:t>senza</a:t>
            </a:r>
            <a:r>
              <a:rPr lang="fi-FI" dirty="0"/>
              <a:t> </a:t>
            </a:r>
            <a:r>
              <a:rPr lang="fi-FI" dirty="0" err="1"/>
              <a:t>merlature</a:t>
            </a:r>
            <a:r>
              <a:rPr lang="fi-FI" dirty="0"/>
              <a:t> </a:t>
            </a:r>
            <a:r>
              <a:rPr lang="fi-FI" dirty="0" err="1"/>
              <a:t>che</a:t>
            </a:r>
            <a:r>
              <a:rPr lang="fi-FI" dirty="0"/>
              <a:t> </a:t>
            </a:r>
            <a:r>
              <a:rPr lang="fi-FI" dirty="0" err="1"/>
              <a:t>le</a:t>
            </a:r>
            <a:r>
              <a:rPr lang="fi-FI" dirty="0"/>
              <a:t> </a:t>
            </a:r>
            <a:r>
              <a:rPr lang="fi-FI" dirty="0" err="1"/>
              <a:t>furono</a:t>
            </a:r>
            <a:r>
              <a:rPr lang="fi-FI" dirty="0"/>
              <a:t> </a:t>
            </a:r>
            <a:r>
              <a:rPr lang="fi-FI" dirty="0" err="1"/>
              <a:t>appunto</a:t>
            </a:r>
            <a:r>
              <a:rPr lang="fi-FI" dirty="0"/>
              <a:t> </a:t>
            </a:r>
            <a:r>
              <a:rPr lang="fi-FI" dirty="0" err="1"/>
              <a:t>annesse</a:t>
            </a:r>
            <a:r>
              <a:rPr lang="fi-FI" dirty="0"/>
              <a:t> </a:t>
            </a:r>
            <a:r>
              <a:rPr lang="fi-FI" dirty="0" err="1"/>
              <a:t>solo</a:t>
            </a:r>
            <a:r>
              <a:rPr lang="fi-FI" dirty="0"/>
              <a:t> </a:t>
            </a:r>
            <a:r>
              <a:rPr lang="fi-FI" dirty="0" err="1"/>
              <a:t>successivamente</a:t>
            </a:r>
            <a:r>
              <a:rPr lang="fi-FI" dirty="0"/>
              <a:t>. La </a:t>
            </a:r>
            <a:r>
              <a:rPr lang="fi-FI" dirty="0" err="1"/>
              <a:t>Torre</a:t>
            </a:r>
            <a:r>
              <a:rPr lang="fi-FI" dirty="0"/>
              <a:t> </a:t>
            </a:r>
            <a:r>
              <a:rPr lang="fi-FI" dirty="0" err="1"/>
              <a:t>si</a:t>
            </a:r>
            <a:r>
              <a:rPr lang="fi-FI" dirty="0"/>
              <a:t> </a:t>
            </a:r>
            <a:r>
              <a:rPr lang="fi-FI" dirty="0" err="1"/>
              <a:t>fa</a:t>
            </a:r>
            <a:r>
              <a:rPr lang="fi-FI" dirty="0"/>
              <a:t> </a:t>
            </a:r>
            <a:r>
              <a:rPr lang="fi-FI" dirty="0" err="1"/>
              <a:t>risalire</a:t>
            </a:r>
            <a:r>
              <a:rPr lang="fi-FI" dirty="0"/>
              <a:t> </a:t>
            </a:r>
            <a:r>
              <a:rPr lang="fi-FI" dirty="0" err="1"/>
              <a:t>al</a:t>
            </a:r>
            <a:r>
              <a:rPr lang="fi-FI" dirty="0"/>
              <a:t> XIV </a:t>
            </a:r>
            <a:r>
              <a:rPr lang="fi-FI" dirty="0" err="1"/>
              <a:t>secolo</a:t>
            </a:r>
            <a:r>
              <a:rPr lang="fi-FI" dirty="0"/>
              <a:t> e, per </a:t>
            </a:r>
            <a:r>
              <a:rPr lang="fi-FI" dirty="0" err="1"/>
              <a:t>far</a:t>
            </a:r>
            <a:r>
              <a:rPr lang="fi-FI" dirty="0"/>
              <a:t> </a:t>
            </a:r>
            <a:r>
              <a:rPr lang="fi-FI" dirty="0" err="1"/>
              <a:t>spazio</a:t>
            </a:r>
            <a:r>
              <a:rPr lang="fi-FI" dirty="0"/>
              <a:t> alla </a:t>
            </a:r>
            <a:r>
              <a:rPr lang="fi-FI" dirty="0" err="1"/>
              <a:t>sua</a:t>
            </a:r>
            <a:r>
              <a:rPr lang="fi-FI" dirty="0"/>
              <a:t> </a:t>
            </a:r>
            <a:r>
              <a:rPr lang="fi-FI" dirty="0" err="1"/>
              <a:t>mole</a:t>
            </a:r>
            <a:r>
              <a:rPr lang="fi-FI" dirty="0"/>
              <a:t>, </a:t>
            </a:r>
            <a:r>
              <a:rPr lang="fi-FI" dirty="0" err="1"/>
              <a:t>vennero</a:t>
            </a:r>
            <a:r>
              <a:rPr lang="fi-FI" dirty="0"/>
              <a:t> </a:t>
            </a:r>
            <a:r>
              <a:rPr lang="fi-FI" dirty="0" err="1"/>
              <a:t>demoliti</a:t>
            </a:r>
            <a:r>
              <a:rPr lang="fi-FI" dirty="0"/>
              <a:t> </a:t>
            </a:r>
            <a:r>
              <a:rPr lang="fi-FI" dirty="0" err="1"/>
              <a:t>una</a:t>
            </a:r>
            <a:r>
              <a:rPr lang="fi-FI" dirty="0"/>
              <a:t> </a:t>
            </a:r>
            <a:r>
              <a:rPr lang="fi-FI" dirty="0" err="1"/>
              <a:t>serie</a:t>
            </a:r>
            <a:r>
              <a:rPr lang="fi-FI" dirty="0"/>
              <a:t> di </a:t>
            </a:r>
            <a:r>
              <a:rPr lang="fi-FI" dirty="0" err="1"/>
              <a:t>edifici</a:t>
            </a:r>
            <a:r>
              <a:rPr lang="fi-FI" dirty="0"/>
              <a:t> </a:t>
            </a:r>
            <a:r>
              <a:rPr lang="fi-FI" dirty="0" err="1"/>
              <a:t>circostanti</a:t>
            </a:r>
            <a:r>
              <a:rPr lang="fi-FI" dirty="0"/>
              <a:t> </a:t>
            </a:r>
            <a:r>
              <a:rPr lang="fi-FI" dirty="0" err="1"/>
              <a:t>tra</a:t>
            </a:r>
            <a:r>
              <a:rPr lang="fi-FI" dirty="0"/>
              <a:t> </a:t>
            </a:r>
            <a:r>
              <a:rPr lang="fi-FI" dirty="0" err="1"/>
              <a:t>cui</a:t>
            </a:r>
            <a:r>
              <a:rPr lang="fi-FI" dirty="0"/>
              <a:t> sembra </a:t>
            </a:r>
            <a:r>
              <a:rPr lang="fi-FI" dirty="0" err="1"/>
              <a:t>anche</a:t>
            </a:r>
            <a:r>
              <a:rPr lang="fi-FI" dirty="0"/>
              <a:t> la </a:t>
            </a:r>
            <a:r>
              <a:rPr lang="fi-FI" dirty="0" err="1"/>
              <a:t>dimora</a:t>
            </a:r>
            <a:r>
              <a:rPr lang="fi-FI" dirty="0"/>
              <a:t> della </a:t>
            </a:r>
            <a:r>
              <a:rPr lang="fi-FI" dirty="0" err="1"/>
              <a:t>casata</a:t>
            </a:r>
            <a:r>
              <a:rPr lang="fi-FI" dirty="0"/>
              <a:t> </a:t>
            </a:r>
            <a:r>
              <a:rPr lang="fi-FI" dirty="0" err="1"/>
              <a:t>Tizzoni</a:t>
            </a:r>
            <a:r>
              <a:rPr lang="fi-FI" dirty="0"/>
              <a:t>. </a:t>
            </a:r>
            <a:endParaRPr lang="it-IT" dirty="0"/>
          </a:p>
        </p:txBody>
      </p:sp>
      <p:pic>
        <p:nvPicPr>
          <p:cNvPr id="4" name="Immagine 3"/>
          <p:cNvPicPr>
            <a:picLocks noChangeAspect="1"/>
          </p:cNvPicPr>
          <p:nvPr/>
        </p:nvPicPr>
        <p:blipFill>
          <a:blip r:embed="rId2"/>
          <a:stretch>
            <a:fillRect/>
          </a:stretch>
        </p:blipFill>
        <p:spPr>
          <a:xfrm>
            <a:off x="9050415" y="2096724"/>
            <a:ext cx="2997200" cy="4559300"/>
          </a:xfrm>
          <a:prstGeom prst="rect">
            <a:avLst/>
          </a:prstGeom>
        </p:spPr>
      </p:pic>
    </p:spTree>
    <p:extLst>
      <p:ext uri="{BB962C8B-B14F-4D97-AF65-F5344CB8AC3E}">
        <p14:creationId xmlns:p14="http://schemas.microsoft.com/office/powerpoint/2010/main" val="19651470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sp>
        <p:nvSpPr>
          <p:cNvPr id="4" name="Rettangolo 3"/>
          <p:cNvSpPr/>
          <p:nvPr/>
        </p:nvSpPr>
        <p:spPr>
          <a:xfrm>
            <a:off x="680321" y="6166779"/>
            <a:ext cx="11070848" cy="369332"/>
          </a:xfrm>
          <a:prstGeom prst="rect">
            <a:avLst/>
          </a:prstGeom>
        </p:spPr>
        <p:txBody>
          <a:bodyPr wrap="square">
            <a:spAutoFit/>
          </a:bodyPr>
          <a:lstStyle/>
          <a:p>
            <a:r>
              <a:rPr lang="it-IT" dirty="0">
                <a:latin typeface="Times,Italic" charset="0"/>
              </a:rPr>
              <a:t>Foto antecedente il 1875 in cui si comprende come fosse la torre prima degli interventi ottocenteschi. </a:t>
            </a:r>
            <a:endParaRPr lang="it-IT" dirty="0"/>
          </a:p>
        </p:txBody>
      </p:sp>
      <p:pic>
        <p:nvPicPr>
          <p:cNvPr id="6" name="Picture 1" descr="age5image25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83" y="2096814"/>
            <a:ext cx="4961125" cy="4043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6image37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0966" y="654242"/>
            <a:ext cx="3348490" cy="5486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5068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TORRE DELL’ANGELO</a:t>
            </a:r>
          </a:p>
        </p:txBody>
      </p:sp>
      <p:pic>
        <p:nvPicPr>
          <p:cNvPr id="2049" name="Picture 1" descr="age7image428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24736"/>
            <a:ext cx="5997765" cy="400993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25973" y="5934670"/>
            <a:ext cx="6096000" cy="923330"/>
          </a:xfrm>
          <a:prstGeom prst="rect">
            <a:avLst/>
          </a:prstGeom>
        </p:spPr>
        <p:txBody>
          <a:bodyPr>
            <a:spAutoFit/>
          </a:bodyPr>
          <a:lstStyle/>
          <a:p>
            <a:r>
              <a:rPr lang="it-IT">
                <a:latin typeface="Times,Italic" charset="0"/>
              </a:rPr>
              <a:t>Cartoline d’epoca databili tra la fine dell’Ottocento e il primo Novecento; a seguito dei lavori svolti nel 1875 la torre assume le forme attuali. </a:t>
            </a:r>
            <a:endParaRPr lang="it-IT"/>
          </a:p>
        </p:txBody>
      </p:sp>
      <p:pic>
        <p:nvPicPr>
          <p:cNvPr id="2050" name="Picture 2" descr="age9image1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559" y="141888"/>
            <a:ext cx="4255404" cy="567558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7425559" y="6059483"/>
            <a:ext cx="4346062" cy="369332"/>
          </a:xfrm>
          <a:prstGeom prst="rect">
            <a:avLst/>
          </a:prstGeom>
        </p:spPr>
        <p:txBody>
          <a:bodyPr wrap="none">
            <a:spAutoFit/>
          </a:bodyPr>
          <a:lstStyle/>
          <a:p>
            <a:r>
              <a:rPr lang="it-IT">
                <a:latin typeface="Times,Italic" charset="0"/>
              </a:rPr>
              <a:t>Particolare della parte sommitale della torre. </a:t>
            </a:r>
            <a:endParaRPr lang="it-IT"/>
          </a:p>
        </p:txBody>
      </p:sp>
    </p:spTree>
    <p:extLst>
      <p:ext uri="{BB962C8B-B14F-4D97-AF65-F5344CB8AC3E}">
        <p14:creationId xmlns:p14="http://schemas.microsoft.com/office/powerpoint/2010/main" val="896329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o">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Berlino</Template>
  <TotalTime>512</TotalTime>
  <Words>2545</Words>
  <Application>Microsoft Macintosh PowerPoint</Application>
  <PresentationFormat>Widescreen</PresentationFormat>
  <Paragraphs>209</Paragraphs>
  <Slides>55</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55</vt:i4>
      </vt:variant>
    </vt:vector>
  </HeadingPairs>
  <TitlesOfParts>
    <vt:vector size="61" baseType="lpstr">
      <vt:lpstr>ArialMT</vt:lpstr>
      <vt:lpstr>Calibri</vt:lpstr>
      <vt:lpstr>Times,Italic</vt:lpstr>
      <vt:lpstr>Trebuchet MS</vt:lpstr>
      <vt:lpstr>Arial</vt:lpstr>
      <vt:lpstr>Berlino</vt:lpstr>
      <vt:lpstr>INTERVENTI 2018 COMUNE DI VERCELLI</vt:lpstr>
      <vt:lpstr>HOME PAGE</vt:lpstr>
      <vt:lpstr>PARCHEGGIO DI CORSO FIUME PRIMO LOTTO PROGETTO PERIFERIE</vt:lpstr>
      <vt:lpstr>PARCHEGGIO DI CORSO FIUME PRIMO LOTTO PROGETTO PERIFERIE</vt:lpstr>
      <vt:lpstr>PARCHEGGIO DI CORSO FIUME PRIMO LOTTO PROGETTO PERIFERIE</vt:lpstr>
      <vt:lpstr>PARCHEGGIO DI CORSO FIUME PRIMO LOTTO PROGETTO PERIFERIE</vt:lpstr>
      <vt:lpstr>TORRE DELL’ANGELO   avvio lavori aprile/maggio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TORRE DELL’ANGELO</vt:lpstr>
      <vt:lpstr>MESSA IN SICUREZZA PERMANENTE DELL’AREA  EX-INCENERITORE   febbraio/marzo avvio lavori</vt:lpstr>
      <vt:lpstr>MESSA IN SICUREZZA PERMANENTE DELL’AREA  EX-INCENERITORE   avvio lavori a breve  </vt:lpstr>
      <vt:lpstr>MESSA IN SICUREZZA PERMANENTE DELL’AREA  EX-INCENERITORE   avvio lavori a breve  </vt:lpstr>
      <vt:lpstr>Presentazione di PowerPoint</vt:lpstr>
      <vt:lpstr>MESSA IN SICUREZZA PERMANENTE DELL’AREA  EX-INCENERITORE</vt:lpstr>
      <vt:lpstr>MESSA IN SICUREZZA PERMANENTE DELL’AREA  EX-INCENERITORE</vt:lpstr>
      <vt:lpstr>MESSA IN SICUREZZA PERMANENTE DELL’AREA  EX-INCENERITORE</vt:lpstr>
      <vt:lpstr>MESSA IN SICUREZZA PERMANENTE DELL’AREA  EX-INCENERITORE</vt:lpstr>
      <vt:lpstr>MESSA IN SICUREZZA PERMANENTE DELL’AREA  EX-INCENERITORE   avvio lavori a breve  </vt:lpstr>
      <vt:lpstr>MESSA IN SICUREZZA PERMANENTE DELL’AREA  EX-INCENERITORE   avvio lavori a breve  </vt:lpstr>
      <vt:lpstr>MESSA IN SICUREZZA PERMANENTE DELL’AREA  EX-INCENERITORE   avvio lavori a breve  </vt:lpstr>
      <vt:lpstr>MESSA IN SICUREZZA PERMANENTE DELL’AREA  EX-INCENERITORE   avvio lavori a breve  </vt:lpstr>
      <vt:lpstr>MESSA IN SICUREZZA PERMANENTE DELL’AREA  EX-INCENERITORE   avvio lavori a breve  </vt:lpstr>
      <vt:lpstr>MESSA IN SICUREZZA PERMANENTE DELL’AREA  EX-INCENERITORE   avvio lavori a breve  </vt:lpstr>
      <vt:lpstr>MESSA IN SICUREZZA PERMANENTE DELL’AREA  EX-INCENERITORE   avvio lavori a breve  </vt:lpstr>
      <vt:lpstr>BOCCIOFILA BELLARIA</vt:lpstr>
      <vt:lpstr>Presentazione di PowerPoint</vt:lpstr>
      <vt:lpstr>BOCCIOFILA BELLARIA</vt:lpstr>
      <vt:lpstr>BOCCIOFILA BELLARIA</vt:lpstr>
      <vt:lpstr>BOCCIOFILA BELLARIA</vt:lpstr>
      <vt:lpstr>SCUOLA DELL’INFANZIA “CONCORDIA” riqualificazione energetica - impianto fotovoltaico</vt:lpstr>
      <vt:lpstr>SCUOLA DELL’INFANZIA “CONCORDIA”</vt:lpstr>
      <vt:lpstr>SCUOLA DELL’INFANZIA “CONCORDIA”</vt:lpstr>
      <vt:lpstr>SCUOLA DELL’INFANZIA “CONCORDIA”</vt:lpstr>
      <vt:lpstr>SCUOLA DELL’INFANZIA “CONCORDIA”</vt:lpstr>
      <vt:lpstr>SCUOLA DELL’INFANZIA “CONCORDIA”</vt:lpstr>
      <vt:lpstr>SCUOLA DELL’INFANZIA “CONCORDIA”</vt:lpstr>
      <vt:lpstr>SCUOLA DELL’INFANZIA “CONCORDIA”</vt:lpstr>
      <vt:lpstr>SCUOLA DELL’INFANZIA “CONCORDIA”</vt:lpstr>
      <vt:lpstr>SCUOLA DELL’INFANZIA “CONCORDIA”</vt:lpstr>
      <vt:lpstr>SCUOLA DELL’INFANZIA “CONCORDIA”</vt:lpstr>
      <vt:lpstr>Presentazione di PowerPoint</vt:lpstr>
      <vt:lpstr>Presentazione di PowerPoint</vt:lpstr>
      <vt:lpstr>PISTE CICLABILI</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maura rossi</dc:creator>
  <cp:lastModifiedBy>maura rossi</cp:lastModifiedBy>
  <cp:revision>60</cp:revision>
  <dcterms:created xsi:type="dcterms:W3CDTF">2018-01-11T22:07:18Z</dcterms:created>
  <dcterms:modified xsi:type="dcterms:W3CDTF">2018-01-24T09:59:05Z</dcterms:modified>
</cp:coreProperties>
</file>